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Lst>
  <p:sldIdLst>
    <p:sldId id="304" r:id="rId2"/>
    <p:sldId id="293" r:id="rId3"/>
    <p:sldId id="292" r:id="rId4"/>
    <p:sldId id="262" r:id="rId5"/>
    <p:sldId id="306" r:id="rId6"/>
    <p:sldId id="308" r:id="rId7"/>
    <p:sldId id="291" r:id="rId8"/>
    <p:sldId id="309" r:id="rId9"/>
    <p:sldId id="258" r:id="rId10"/>
    <p:sldId id="259" r:id="rId11"/>
    <p:sldId id="290" r:id="rId12"/>
    <p:sldId id="257" r:id="rId13"/>
    <p:sldId id="260" r:id="rId14"/>
    <p:sldId id="261" r:id="rId15"/>
    <p:sldId id="303" r:id="rId16"/>
    <p:sldId id="264" r:id="rId17"/>
    <p:sldId id="296" r:id="rId18"/>
    <p:sldId id="297" r:id="rId19"/>
    <p:sldId id="295" r:id="rId20"/>
    <p:sldId id="299" r:id="rId21"/>
    <p:sldId id="294" r:id="rId22"/>
    <p:sldId id="29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М" initials="М" lastIdx="2" clrIdx="0">
    <p:extLst>
      <p:ext uri="{19B8F6BF-5375-455C-9EA6-DF929625EA0E}">
        <p15:presenceInfo xmlns:p15="http://schemas.microsoft.com/office/powerpoint/2012/main" userId="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9-20T11:54:35.049" idx="1">
    <p:pos x="7027" y="181"/>
    <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9-20T12:17:38.003" idx="2">
    <p:pos x="7249" y="4164"/>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252691874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47628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6A1CB15-A9B4-435D-B6F7-CFDE24CE8D6F}" type="datetimeFigureOut">
              <a:rPr lang="ru-RU" smtClean="0"/>
              <a:t>20.10.2024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71885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 smtClean="0"/>
              <a:pPr/>
              <a:t>‹#›</a:t>
            </a:fld>
            <a:endParaRPr lang="ru"/>
          </a:p>
        </p:txBody>
      </p:sp>
    </p:spTree>
    <p:extLst>
      <p:ext uri="{BB962C8B-B14F-4D97-AF65-F5344CB8AC3E}">
        <p14:creationId xmlns:p14="http://schemas.microsoft.com/office/powerpoint/2010/main" val="237065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6A1CB15-A9B4-435D-B6F7-CFDE24CE8D6F}" type="datetimeFigureOut">
              <a:rPr lang="ru-RU" smtClean="0"/>
              <a:t>20.10.2024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27880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1237659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26A1CB15-A9B4-435D-B6F7-CFDE24CE8D6F}" type="datetimeFigureOut">
              <a:rPr lang="ru-RU" smtClean="0"/>
              <a:t>20.10.2024</a:t>
            </a:fld>
            <a:endParaRPr lang="ru-RU"/>
          </a:p>
        </p:txBody>
      </p:sp>
      <p:sp>
        <p:nvSpPr>
          <p:cNvPr id="9" name="Footer Placeholder 8"/>
          <p:cNvSpPr>
            <a:spLocks noGrp="1"/>
          </p:cNvSpPr>
          <p:nvPr>
            <p:ph type="ftr" sz="quarter" idx="11"/>
          </p:nvPr>
        </p:nvSpPr>
        <p:spPr/>
        <p:txBody>
          <a:body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350676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26A1CB15-A9B4-435D-B6F7-CFDE24CE8D6F}" type="datetimeFigureOut">
              <a:rPr lang="ru-RU" smtClean="0"/>
              <a:t>20.10.2024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1B196C5-B20E-49B6-A9C4-4BA716A5A4F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379069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6A1CB15-A9B4-435D-B6F7-CFDE24CE8D6F}" type="datetimeFigureOut">
              <a:rPr lang="ru-RU" smtClean="0"/>
              <a:t>20.10.2024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1030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A1CB15-A9B4-435D-B6F7-CFDE24CE8D6F}" type="datetimeFigureOut">
              <a:rPr lang="ru-RU" smtClean="0"/>
              <a:t>20.10.2024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94863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26A1CB15-A9B4-435D-B6F7-CFDE24CE8D6F}" type="datetimeFigureOut">
              <a:rPr lang="ru-RU" smtClean="0"/>
              <a:t>20.10.2024</a:t>
            </a:fld>
            <a:endParaRPr lang="ru-RU"/>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1" name="Slide Number Placeholder 10"/>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73519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6A1CB15-A9B4-435D-B6F7-CFDE24CE8D6F}" type="datetimeFigureOut">
              <a:rPr lang="ru-RU" smtClean="0"/>
              <a:t>20.10.2024</a:t>
            </a:fld>
            <a:endParaRPr lang="ru-RU"/>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ru-RU"/>
          </a:p>
        </p:txBody>
      </p:sp>
      <p:sp>
        <p:nvSpPr>
          <p:cNvPr id="10" name="Slide Number Placeholder 9"/>
          <p:cNvSpPr>
            <a:spLocks noGrp="1"/>
          </p:cNvSpPr>
          <p:nvPr>
            <p:ph type="sldNum" sz="quarter" idx="12"/>
          </p:nvPr>
        </p:nvSpPr>
        <p:spPr/>
        <p:txBody>
          <a:bodyPr/>
          <a:lstStyle/>
          <a:p>
            <a:fld id="{91B196C5-B20E-49B6-A9C4-4BA716A5A4F6}" type="slidenum">
              <a:rPr lang="ru-RU" smtClean="0"/>
              <a:t>‹#›</a:t>
            </a:fld>
            <a:endParaRPr lang="ru-RU"/>
          </a:p>
        </p:txBody>
      </p:sp>
    </p:spTree>
    <p:extLst>
      <p:ext uri="{BB962C8B-B14F-4D97-AF65-F5344CB8AC3E}">
        <p14:creationId xmlns:p14="http://schemas.microsoft.com/office/powerpoint/2010/main" val="186928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6A1CB15-A9B4-435D-B6F7-CFDE24CE8D6F}" type="datetimeFigureOut">
              <a:rPr lang="ru-RU" smtClean="0"/>
              <a:t>20.10.2024</a:t>
            </a:fld>
            <a:endParaRPr lang="ru-RU"/>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ru-RU"/>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B196C5-B20E-49B6-A9C4-4BA716A5A4F6}" type="slidenum">
              <a:rPr lang="ru-RU" smtClean="0"/>
              <a:t>‹#›</a:t>
            </a:fld>
            <a:endParaRPr lang="ru-RU"/>
          </a:p>
        </p:txBody>
      </p:sp>
    </p:spTree>
    <p:extLst>
      <p:ext uri="{BB962C8B-B14F-4D97-AF65-F5344CB8AC3E}">
        <p14:creationId xmlns:p14="http://schemas.microsoft.com/office/powerpoint/2010/main" val="3490594131"/>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dsoo.ru/home-architecture-studi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1obraz.ru/#/document/99/603340708/XA00MA42N8/" TargetMode="External"/><Relationship Id="rId2" Type="http://schemas.openxmlformats.org/officeDocument/2006/relationships/hyperlink" Target="https://1obraz.ru/#/document/99/1301798825/" TargetMode="External"/><Relationship Id="rId1" Type="http://schemas.openxmlformats.org/officeDocument/2006/relationships/slideLayout" Target="../slideLayouts/slideLayout2.xml"/><Relationship Id="rId4" Type="http://schemas.openxmlformats.org/officeDocument/2006/relationships/hyperlink" Target="https://1obraz.ru/#/document/99/603340708/"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dsoo.ru/wp-content/uploads/2024/08/isro_profilnoe_obuchenie_2024-1.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885B4FDE-6B34-4BC9-A57A-75EB1928D2B4}"/>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Заголовок 1">
            <a:extLst>
              <a:ext uri="{FF2B5EF4-FFF2-40B4-BE49-F238E27FC236}">
                <a16:creationId xmlns:a16="http://schemas.microsoft.com/office/drawing/2014/main" id="{5B3A893D-27B8-4B0F-ADF3-EC657E211B45}"/>
              </a:ext>
            </a:extLst>
          </p:cNvPr>
          <p:cNvSpPr txBox="1">
            <a:spLocks/>
          </p:cNvSpPr>
          <p:nvPr/>
        </p:nvSpPr>
        <p:spPr>
          <a:xfrm>
            <a:off x="1355765" y="2117879"/>
            <a:ext cx="9480470" cy="2622241"/>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ru-RU" sz="5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Актуальные вопросы профильного обучения в 10-11 классах</a:t>
            </a:r>
          </a:p>
        </p:txBody>
      </p:sp>
      <p:sp>
        <p:nvSpPr>
          <p:cNvPr id="13" name="TextBox 12">
            <a:extLst>
              <a:ext uri="{FF2B5EF4-FFF2-40B4-BE49-F238E27FC236}">
                <a16:creationId xmlns:a16="http://schemas.microsoft.com/office/drawing/2014/main" id="{91203E87-5CF7-47ED-80FE-349962FC6E21}"/>
              </a:ext>
            </a:extLst>
          </p:cNvPr>
          <p:cNvSpPr txBox="1"/>
          <p:nvPr/>
        </p:nvSpPr>
        <p:spPr>
          <a:xfrm>
            <a:off x="5097863" y="5569508"/>
            <a:ext cx="6928884" cy="1200329"/>
          </a:xfrm>
          <a:prstGeom prst="rect">
            <a:avLst/>
          </a:prstGeom>
          <a:noFill/>
        </p:spPr>
        <p:txBody>
          <a:bodyPr wrap="square">
            <a:spAutoFit/>
          </a:bodyPr>
          <a:lstStyle/>
          <a:p>
            <a:pPr algn="r"/>
            <a:r>
              <a:rPr lang="ru-RU" b="1" i="1" dirty="0">
                <a:solidFill>
                  <a:srgbClr val="002060"/>
                </a:solidFill>
                <a:latin typeface="Times New Roman" panose="02020603050405020304" pitchFamily="18" charset="0"/>
                <a:cs typeface="Times New Roman" panose="02020603050405020304" pitchFamily="18" charset="0"/>
              </a:rPr>
              <a:t>Ялакаева Индира Анатольевна </a:t>
            </a:r>
          </a:p>
          <a:p>
            <a:pPr algn="r"/>
            <a:r>
              <a:rPr lang="ru-RU" i="1" u="sng" dirty="0">
                <a:solidFill>
                  <a:srgbClr val="002060"/>
                </a:solidFill>
                <a:latin typeface="Times New Roman" panose="02020603050405020304" pitchFamily="18" charset="0"/>
                <a:cs typeface="Times New Roman" panose="02020603050405020304" pitchFamily="18" charset="0"/>
              </a:rPr>
              <a:t>проректор по учебно-методической работе ГБУ ДПО «ИРО ЧР»</a:t>
            </a:r>
          </a:p>
          <a:p>
            <a:pPr algn="r"/>
            <a:r>
              <a:rPr lang="ru-RU" b="1" i="1" dirty="0" err="1">
                <a:solidFill>
                  <a:srgbClr val="002060"/>
                </a:solidFill>
                <a:latin typeface="Times New Roman" panose="02020603050405020304" pitchFamily="18" charset="0"/>
                <a:cs typeface="Times New Roman" panose="02020603050405020304" pitchFamily="18" charset="0"/>
              </a:rPr>
              <a:t>Бускаева</a:t>
            </a:r>
            <a:r>
              <a:rPr lang="ru-RU" b="1" i="1" dirty="0">
                <a:solidFill>
                  <a:srgbClr val="002060"/>
                </a:solidFill>
                <a:latin typeface="Times New Roman" panose="02020603050405020304" pitchFamily="18" charset="0"/>
                <a:cs typeface="Times New Roman" panose="02020603050405020304" pitchFamily="18" charset="0"/>
              </a:rPr>
              <a:t> Луиза Мусаевна                                                                   </a:t>
            </a:r>
            <a:r>
              <a:rPr lang="ru-RU" i="1" u="sng" dirty="0" err="1">
                <a:solidFill>
                  <a:srgbClr val="002060"/>
                </a:solidFill>
                <a:latin typeface="Times New Roman" panose="02020603050405020304" pitchFamily="18" charset="0"/>
                <a:cs typeface="Times New Roman" panose="02020603050405020304" pitchFamily="18" charset="0"/>
              </a:rPr>
              <a:t>зав.центром</a:t>
            </a:r>
            <a:r>
              <a:rPr lang="ru-RU" i="1" u="sng" dirty="0">
                <a:solidFill>
                  <a:srgbClr val="002060"/>
                </a:solidFill>
                <a:latin typeface="Times New Roman" panose="02020603050405020304" pitchFamily="18" charset="0"/>
                <a:cs typeface="Times New Roman" panose="02020603050405020304" pitchFamily="18" charset="0"/>
              </a:rPr>
              <a:t>  по сопровождению ГИА ГБУ ДПО «ИРО ЧР»</a:t>
            </a:r>
          </a:p>
        </p:txBody>
      </p:sp>
    </p:spTree>
    <p:extLst>
      <p:ext uri="{BB962C8B-B14F-4D97-AF65-F5344CB8AC3E}">
        <p14:creationId xmlns:p14="http://schemas.microsoft.com/office/powerpoint/2010/main" val="261627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3A03F178-8C8D-4683-9B43-061FB3A08E8C}"/>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EA1CA34C-C009-424D-BE11-7678C3A8FE9A}"/>
              </a:ext>
            </a:extLst>
          </p:cNvPr>
          <p:cNvSpPr>
            <a:spLocks noGrp="1"/>
          </p:cNvSpPr>
          <p:nvPr>
            <p:ph type="title"/>
          </p:nvPr>
        </p:nvSpPr>
        <p:spPr>
          <a:xfrm>
            <a:off x="1810138" y="286604"/>
            <a:ext cx="9345541" cy="459846"/>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Биология</a:t>
            </a:r>
            <a:endParaRPr lang="ru-RU" dirty="0"/>
          </a:p>
        </p:txBody>
      </p:sp>
      <p:pic>
        <p:nvPicPr>
          <p:cNvPr id="8" name="Объект 7">
            <a:extLst>
              <a:ext uri="{FF2B5EF4-FFF2-40B4-BE49-F238E27FC236}">
                <a16:creationId xmlns:a16="http://schemas.microsoft.com/office/drawing/2014/main" id="{BC13C024-C2B2-419A-94AF-8EB80CF35ABB}"/>
              </a:ext>
            </a:extLst>
          </p:cNvPr>
          <p:cNvPicPr>
            <a:picLocks noGrp="1" noChangeAspect="1"/>
          </p:cNvPicPr>
          <p:nvPr>
            <p:ph sz="half" idx="1"/>
          </p:nvPr>
        </p:nvPicPr>
        <p:blipFill>
          <a:blip r:embed="rId2"/>
          <a:stretch>
            <a:fillRect/>
          </a:stretch>
        </p:blipFill>
        <p:spPr>
          <a:xfrm>
            <a:off x="1086660" y="1464138"/>
            <a:ext cx="5057901" cy="4901905"/>
          </a:xfrm>
        </p:spPr>
      </p:pic>
      <p:pic>
        <p:nvPicPr>
          <p:cNvPr id="6" name="Объект 5">
            <a:extLst>
              <a:ext uri="{FF2B5EF4-FFF2-40B4-BE49-F238E27FC236}">
                <a16:creationId xmlns:a16="http://schemas.microsoft.com/office/drawing/2014/main" id="{2011A302-100B-44DA-A2E9-BFC1EBE85128}"/>
              </a:ext>
            </a:extLst>
          </p:cNvPr>
          <p:cNvPicPr>
            <a:picLocks noGrp="1" noChangeAspect="1"/>
          </p:cNvPicPr>
          <p:nvPr>
            <p:ph sz="half" idx="2"/>
          </p:nvPr>
        </p:nvPicPr>
        <p:blipFill>
          <a:blip r:embed="rId3"/>
          <a:stretch>
            <a:fillRect/>
          </a:stretch>
        </p:blipFill>
        <p:spPr>
          <a:xfrm>
            <a:off x="6632560" y="1464138"/>
            <a:ext cx="4523119" cy="4901905"/>
          </a:xfrm>
        </p:spPr>
      </p:pic>
      <p:sp>
        <p:nvSpPr>
          <p:cNvPr id="3" name="TextBox 2">
            <a:extLst>
              <a:ext uri="{FF2B5EF4-FFF2-40B4-BE49-F238E27FC236}">
                <a16:creationId xmlns:a16="http://schemas.microsoft.com/office/drawing/2014/main" id="{E89D23FD-179E-F742-AF9A-708BEBF2DCD0}"/>
              </a:ext>
            </a:extLst>
          </p:cNvPr>
          <p:cNvSpPr txBox="1"/>
          <p:nvPr/>
        </p:nvSpPr>
        <p:spPr>
          <a:xfrm>
            <a:off x="7033974"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E57DFFA-660B-C336-E62B-38896D8B06BC}"/>
              </a:ext>
            </a:extLst>
          </p:cNvPr>
          <p:cNvSpPr txBox="1"/>
          <p:nvPr/>
        </p:nvSpPr>
        <p:spPr>
          <a:xfrm>
            <a:off x="1810138" y="91423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224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a:extLst>
              <a:ext uri="{FF2B5EF4-FFF2-40B4-BE49-F238E27FC236}">
                <a16:creationId xmlns:a16="http://schemas.microsoft.com/office/drawing/2014/main" id="{A9DE8186-30F4-4E05-9AC9-6F02FB557A63}"/>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Заголовок 3">
            <a:extLst>
              <a:ext uri="{FF2B5EF4-FFF2-40B4-BE49-F238E27FC236}">
                <a16:creationId xmlns:a16="http://schemas.microsoft.com/office/drawing/2014/main" id="{AE8980EC-83AB-4BDE-98E8-E8C0C22D25E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pic>
        <p:nvPicPr>
          <p:cNvPr id="8" name="Объект 7">
            <a:extLst>
              <a:ext uri="{FF2B5EF4-FFF2-40B4-BE49-F238E27FC236}">
                <a16:creationId xmlns:a16="http://schemas.microsoft.com/office/drawing/2014/main" id="{FB24CEA5-3823-475F-8326-100C780E1CDE}"/>
              </a:ext>
            </a:extLst>
          </p:cNvPr>
          <p:cNvPicPr>
            <a:picLocks noGrp="1" noChangeAspect="1"/>
          </p:cNvPicPr>
          <p:nvPr>
            <p:ph sz="half" idx="1"/>
          </p:nvPr>
        </p:nvPicPr>
        <p:blipFill rotWithShape="1">
          <a:blip r:embed="rId2"/>
          <a:srcRect l="8981" t="-1" r="711" b="-718"/>
          <a:stretch/>
        </p:blipFill>
        <p:spPr>
          <a:xfrm>
            <a:off x="458923" y="1843951"/>
            <a:ext cx="5160827" cy="4618828"/>
          </a:xfrm>
          <a:prstGeom prst="rect">
            <a:avLst/>
          </a:prstGeom>
          <a:ln>
            <a:noFill/>
          </a:ln>
          <a:effectLst>
            <a:outerShdw blurRad="292100" dist="139700" dir="2700000" algn="tl" rotWithShape="0">
              <a:srgbClr val="333333">
                <a:alpha val="65000"/>
              </a:srgbClr>
            </a:outerShdw>
          </a:effectLst>
        </p:spPr>
      </p:pic>
      <p:pic>
        <p:nvPicPr>
          <p:cNvPr id="10" name="Объект 9">
            <a:extLst>
              <a:ext uri="{FF2B5EF4-FFF2-40B4-BE49-F238E27FC236}">
                <a16:creationId xmlns:a16="http://schemas.microsoft.com/office/drawing/2014/main" id="{41711D4A-712B-40FB-B672-364618FD39BE}"/>
              </a:ext>
            </a:extLst>
          </p:cNvPr>
          <p:cNvPicPr>
            <a:picLocks noGrp="1" noChangeAspect="1"/>
          </p:cNvPicPr>
          <p:nvPr>
            <p:ph sz="half" idx="2"/>
          </p:nvPr>
        </p:nvPicPr>
        <p:blipFill rotWithShape="1">
          <a:blip r:embed="rId3"/>
          <a:srcRect t="6381" r="1720"/>
          <a:stretch/>
        </p:blipFill>
        <p:spPr>
          <a:xfrm>
            <a:off x="6402294" y="1843951"/>
            <a:ext cx="5111927" cy="4618828"/>
          </a:xfrm>
          <a:prstGeom prst="rect">
            <a:avLst/>
          </a:prstGeom>
          <a:ln>
            <a:noFill/>
          </a:ln>
          <a:effectLst>
            <a:outerShdw blurRad="292100" dist="139700" dir="2700000" algn="tl" rotWithShape="0">
              <a:srgbClr val="333333">
                <a:alpha val="65000"/>
              </a:srgbClr>
            </a:outerShdw>
          </a:effectLst>
        </p:spPr>
      </p:pic>
      <p:sp>
        <p:nvSpPr>
          <p:cNvPr id="2" name="Овал 1">
            <a:extLst>
              <a:ext uri="{FF2B5EF4-FFF2-40B4-BE49-F238E27FC236}">
                <a16:creationId xmlns:a16="http://schemas.microsoft.com/office/drawing/2014/main" id="{E4BF01A1-16DE-4B2E-BB7A-7FBD8A031056}"/>
              </a:ext>
            </a:extLst>
          </p:cNvPr>
          <p:cNvSpPr/>
          <p:nvPr/>
        </p:nvSpPr>
        <p:spPr>
          <a:xfrm>
            <a:off x="3343619" y="5216781"/>
            <a:ext cx="506776" cy="2809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Овал 5">
            <a:extLst>
              <a:ext uri="{FF2B5EF4-FFF2-40B4-BE49-F238E27FC236}">
                <a16:creationId xmlns:a16="http://schemas.microsoft.com/office/drawing/2014/main" id="{6F01F35E-6890-48FD-849B-8C34F06E0E15}"/>
              </a:ext>
            </a:extLst>
          </p:cNvPr>
          <p:cNvSpPr/>
          <p:nvPr/>
        </p:nvSpPr>
        <p:spPr>
          <a:xfrm>
            <a:off x="9265611" y="4984707"/>
            <a:ext cx="514607" cy="3222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id="{DD6E5D68-CCAF-22F1-921E-075BCDBA3715}"/>
              </a:ext>
            </a:extLst>
          </p:cNvPr>
          <p:cNvSpPr txBox="1"/>
          <p:nvPr/>
        </p:nvSpPr>
        <p:spPr>
          <a:xfrm>
            <a:off x="7460137"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5934079B-FCFB-FAC9-6BFB-633418AA178F}"/>
              </a:ext>
            </a:extLst>
          </p:cNvPr>
          <p:cNvSpPr txBox="1"/>
          <p:nvPr/>
        </p:nvSpPr>
        <p:spPr>
          <a:xfrm>
            <a:off x="12541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530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id="{4167591D-6CE1-47A0-9A50-CA3F0ED55DFD}"/>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Объект 5">
            <a:extLst>
              <a:ext uri="{FF2B5EF4-FFF2-40B4-BE49-F238E27FC236}">
                <a16:creationId xmlns:a16="http://schemas.microsoft.com/office/drawing/2014/main" id="{071BBB1B-0215-4B18-99B0-731D052049BF}"/>
              </a:ext>
            </a:extLst>
          </p:cNvPr>
          <p:cNvPicPr>
            <a:picLocks noGrp="1" noChangeAspect="1"/>
          </p:cNvPicPr>
          <p:nvPr>
            <p:ph sz="half" idx="1"/>
          </p:nvPr>
        </p:nvPicPr>
        <p:blipFill rotWithShape="1">
          <a:blip r:embed="rId2"/>
          <a:srcRect l="16088" r="1713" b="3225"/>
          <a:stretch/>
        </p:blipFill>
        <p:spPr>
          <a:xfrm>
            <a:off x="863244" y="1779991"/>
            <a:ext cx="5180940" cy="4824295"/>
          </a:xfrm>
          <a:prstGeom prst="rect">
            <a:avLst/>
          </a:prstGeom>
          <a:ln>
            <a:noFill/>
          </a:ln>
          <a:effectLst>
            <a:outerShdw blurRad="292100" dist="139700" dir="2700000" algn="tl" rotWithShape="0">
              <a:srgbClr val="333333">
                <a:alpha val="65000"/>
              </a:srgbClr>
            </a:outerShdw>
          </a:effectLst>
        </p:spPr>
      </p:pic>
      <p:pic>
        <p:nvPicPr>
          <p:cNvPr id="8" name="Объект 7">
            <a:extLst>
              <a:ext uri="{FF2B5EF4-FFF2-40B4-BE49-F238E27FC236}">
                <a16:creationId xmlns:a16="http://schemas.microsoft.com/office/drawing/2014/main" id="{F4B381C7-E452-4218-9648-E8C20AA75060}"/>
              </a:ext>
            </a:extLst>
          </p:cNvPr>
          <p:cNvPicPr>
            <a:picLocks noGrp="1" noChangeAspect="1"/>
          </p:cNvPicPr>
          <p:nvPr>
            <p:ph sz="half" idx="2"/>
          </p:nvPr>
        </p:nvPicPr>
        <p:blipFill rotWithShape="1">
          <a:blip r:embed="rId3"/>
          <a:srcRect r="25858"/>
          <a:stretch/>
        </p:blipFill>
        <p:spPr>
          <a:xfrm>
            <a:off x="6445494" y="1779992"/>
            <a:ext cx="5011937" cy="4824295"/>
          </a:xfrm>
          <a:prstGeom prst="rect">
            <a:avLst/>
          </a:prstGeom>
          <a:ln>
            <a:noFill/>
          </a:ln>
          <a:effectLst>
            <a:outerShdw blurRad="292100" dist="139700" dir="2700000" algn="tl" rotWithShape="0">
              <a:srgbClr val="333333">
                <a:alpha val="65000"/>
              </a:srgbClr>
            </a:outerShdw>
          </a:effectLst>
        </p:spPr>
      </p:pic>
      <p:sp>
        <p:nvSpPr>
          <p:cNvPr id="9" name="Заголовок 3">
            <a:extLst>
              <a:ext uri="{FF2B5EF4-FFF2-40B4-BE49-F238E27FC236}">
                <a16:creationId xmlns:a16="http://schemas.microsoft.com/office/drawing/2014/main" id="{1D4C51A8-D006-42AC-94E4-05E614FD9A04}"/>
              </a:ext>
            </a:extLst>
          </p:cNvPr>
          <p:cNvSpPr>
            <a:spLocks noGrp="1"/>
          </p:cNvSpPr>
          <p:nvPr>
            <p:ph type="title"/>
          </p:nvPr>
        </p:nvSpPr>
        <p:spPr>
          <a:xfrm>
            <a:off x="1427584" y="253713"/>
            <a:ext cx="9368946" cy="474075"/>
          </a:xfrm>
          <a:ln w="38100">
            <a:prstDash val="dash"/>
          </a:ln>
        </p:spPr>
        <p:txBody>
          <a:bodyPr>
            <a:normAutofit fontScale="90000"/>
          </a:bodyPr>
          <a:lstStyle/>
          <a:p>
            <a:pPr algn="ctr"/>
            <a:r>
              <a:rPr lang="ru-RU" sz="36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Физика</a:t>
            </a:r>
          </a:p>
        </p:txBody>
      </p:sp>
      <p:sp>
        <p:nvSpPr>
          <p:cNvPr id="10" name="TextBox 9">
            <a:extLst>
              <a:ext uri="{FF2B5EF4-FFF2-40B4-BE49-F238E27FC236}">
                <a16:creationId xmlns:a16="http://schemas.microsoft.com/office/drawing/2014/main" id="{6777D7D7-E35D-4BA0-900E-A9B294F493E0}"/>
              </a:ext>
            </a:extLst>
          </p:cNvPr>
          <p:cNvSpPr txBox="1"/>
          <p:nvPr/>
        </p:nvSpPr>
        <p:spPr>
          <a:xfrm>
            <a:off x="1254163"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21430667-B6A8-49EE-B670-3D74EAE36210}"/>
              </a:ext>
            </a:extLst>
          </p:cNvPr>
          <p:cNvSpPr txBox="1"/>
          <p:nvPr/>
        </p:nvSpPr>
        <p:spPr>
          <a:xfrm>
            <a:off x="6616665" y="125553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4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3BE93AA4-D3C0-4BA8-BEE4-6F20873061C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BF385FA8-D64A-4CF8-98EE-5B087C46017A}"/>
              </a:ext>
            </a:extLst>
          </p:cNvPr>
          <p:cNvSpPr>
            <a:spLocks noGrp="1"/>
          </p:cNvSpPr>
          <p:nvPr>
            <p:ph type="title"/>
          </p:nvPr>
        </p:nvSpPr>
        <p:spPr>
          <a:xfrm>
            <a:off x="1483566" y="286604"/>
            <a:ext cx="9671797" cy="543820"/>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id="{A4936F61-D3F9-4278-BF78-879005933C0D}"/>
              </a:ext>
            </a:extLst>
          </p:cNvPr>
          <p:cNvPicPr>
            <a:picLocks noGrp="1" noChangeAspect="1"/>
          </p:cNvPicPr>
          <p:nvPr>
            <p:ph sz="half" idx="1"/>
          </p:nvPr>
        </p:nvPicPr>
        <p:blipFill>
          <a:blip r:embed="rId2"/>
          <a:stretch>
            <a:fillRect/>
          </a:stretch>
        </p:blipFill>
        <p:spPr>
          <a:xfrm>
            <a:off x="1138335" y="1979015"/>
            <a:ext cx="4388281" cy="3761385"/>
          </a:xfrm>
        </p:spPr>
      </p:pic>
      <p:pic>
        <p:nvPicPr>
          <p:cNvPr id="8" name="Объект 7">
            <a:extLst>
              <a:ext uri="{FF2B5EF4-FFF2-40B4-BE49-F238E27FC236}">
                <a16:creationId xmlns:a16="http://schemas.microsoft.com/office/drawing/2014/main" id="{085016FF-E847-49B2-967D-D3B8D3A53470}"/>
              </a:ext>
            </a:extLst>
          </p:cNvPr>
          <p:cNvPicPr>
            <a:picLocks noGrp="1" noChangeAspect="1"/>
          </p:cNvPicPr>
          <p:nvPr>
            <p:ph sz="half" idx="2"/>
          </p:nvPr>
        </p:nvPicPr>
        <p:blipFill>
          <a:blip r:embed="rId3"/>
          <a:stretch>
            <a:fillRect/>
          </a:stretch>
        </p:blipFill>
        <p:spPr>
          <a:xfrm>
            <a:off x="6338888" y="2202024"/>
            <a:ext cx="4956976" cy="3491203"/>
          </a:xfrm>
        </p:spPr>
      </p:pic>
      <p:sp>
        <p:nvSpPr>
          <p:cNvPr id="3" name="TextBox 2">
            <a:extLst>
              <a:ext uri="{FF2B5EF4-FFF2-40B4-BE49-F238E27FC236}">
                <a16:creationId xmlns:a16="http://schemas.microsoft.com/office/drawing/2014/main" id="{71458A25-4D7E-DDEF-180C-576CE8E96AFB}"/>
              </a:ext>
            </a:extLst>
          </p:cNvPr>
          <p:cNvSpPr txBox="1"/>
          <p:nvPr/>
        </p:nvSpPr>
        <p:spPr>
          <a:xfrm>
            <a:off x="7063273"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9D923E5-5117-18EA-A7CA-0E6FC7BCE22E}"/>
              </a:ext>
            </a:extLst>
          </p:cNvPr>
          <p:cNvSpPr txBox="1"/>
          <p:nvPr/>
        </p:nvSpPr>
        <p:spPr>
          <a:xfrm>
            <a:off x="1219729" y="989012"/>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199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id="{D8AEA0F0-A64E-4588-8767-FB77AF1191D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F2F09A3-64CE-4735-A492-EB4DD28974C7}"/>
              </a:ext>
            </a:extLst>
          </p:cNvPr>
          <p:cNvSpPr>
            <a:spLocks noGrp="1"/>
          </p:cNvSpPr>
          <p:nvPr>
            <p:ph type="title"/>
          </p:nvPr>
        </p:nvSpPr>
        <p:spPr>
          <a:xfrm>
            <a:off x="1670180" y="286604"/>
            <a:ext cx="9485500" cy="487838"/>
          </a:xfrm>
        </p:spPr>
        <p:txBody>
          <a:bodyPr>
            <a:normAutofit fontScale="90000"/>
          </a:bodyPr>
          <a:lstStyle/>
          <a:p>
            <a:pPr algn="ctr"/>
            <a:r>
              <a:rPr lang="ru-RU" sz="4400" dirty="0">
                <a:latin typeface="Times New Roman" panose="02020603050405020304" pitchFamily="18" charset="0"/>
                <a:cs typeface="Times New Roman" panose="02020603050405020304" pitchFamily="18" charset="0"/>
              </a:rPr>
              <a:t>Алгебра</a:t>
            </a:r>
            <a:endParaRPr lang="ru-RU" dirty="0"/>
          </a:p>
        </p:txBody>
      </p:sp>
      <p:pic>
        <p:nvPicPr>
          <p:cNvPr id="6" name="Объект 5">
            <a:extLst>
              <a:ext uri="{FF2B5EF4-FFF2-40B4-BE49-F238E27FC236}">
                <a16:creationId xmlns:a16="http://schemas.microsoft.com/office/drawing/2014/main" id="{BBCFCB06-BB6C-401E-B434-85AF15415465}"/>
              </a:ext>
            </a:extLst>
          </p:cNvPr>
          <p:cNvPicPr>
            <a:picLocks noGrp="1" noChangeAspect="1"/>
          </p:cNvPicPr>
          <p:nvPr>
            <p:ph sz="half" idx="1"/>
          </p:nvPr>
        </p:nvPicPr>
        <p:blipFill>
          <a:blip r:embed="rId2"/>
          <a:stretch>
            <a:fillRect/>
          </a:stretch>
        </p:blipFill>
        <p:spPr>
          <a:xfrm>
            <a:off x="2086964" y="2062065"/>
            <a:ext cx="3866118" cy="3678335"/>
          </a:xfrm>
        </p:spPr>
      </p:pic>
      <p:pic>
        <p:nvPicPr>
          <p:cNvPr id="8" name="Объект 7">
            <a:extLst>
              <a:ext uri="{FF2B5EF4-FFF2-40B4-BE49-F238E27FC236}">
                <a16:creationId xmlns:a16="http://schemas.microsoft.com/office/drawing/2014/main" id="{B3B65BA7-31B7-41B1-A86F-F638083B126E}"/>
              </a:ext>
            </a:extLst>
          </p:cNvPr>
          <p:cNvPicPr>
            <a:picLocks noGrp="1" noChangeAspect="1"/>
          </p:cNvPicPr>
          <p:nvPr>
            <p:ph sz="half" idx="2"/>
          </p:nvPr>
        </p:nvPicPr>
        <p:blipFill>
          <a:blip r:embed="rId3"/>
          <a:stretch>
            <a:fillRect/>
          </a:stretch>
        </p:blipFill>
        <p:spPr>
          <a:xfrm>
            <a:off x="6894365" y="2062065"/>
            <a:ext cx="3746451" cy="3678335"/>
          </a:xfrm>
        </p:spPr>
      </p:pic>
      <p:sp>
        <p:nvSpPr>
          <p:cNvPr id="3" name="TextBox 2">
            <a:extLst>
              <a:ext uri="{FF2B5EF4-FFF2-40B4-BE49-F238E27FC236}">
                <a16:creationId xmlns:a16="http://schemas.microsoft.com/office/drawing/2014/main" id="{D5AB102D-D160-EBCD-786B-EC7F682C4C6A}"/>
              </a:ext>
            </a:extLst>
          </p:cNvPr>
          <p:cNvSpPr txBox="1"/>
          <p:nvPr/>
        </p:nvSpPr>
        <p:spPr>
          <a:xfrm>
            <a:off x="7240555" y="909183"/>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Базовый уровень</a:t>
            </a:r>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4E7DF9-9DF0-B57A-3909-3F9BBFA1915C}"/>
              </a:ext>
            </a:extLst>
          </p:cNvPr>
          <p:cNvSpPr txBox="1"/>
          <p:nvPr/>
        </p:nvSpPr>
        <p:spPr>
          <a:xfrm>
            <a:off x="1760844" y="928228"/>
            <a:ext cx="3610947" cy="382124"/>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Углубленный уровень</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45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25D40665-30CF-49E8-A83A-9372085DB894}"/>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Заголовок 1">
            <a:extLst>
              <a:ext uri="{FF2B5EF4-FFF2-40B4-BE49-F238E27FC236}">
                <a16:creationId xmlns:a16="http://schemas.microsoft.com/office/drawing/2014/main" id="{2F9144AA-92CC-4738-A2DF-255F40C56E3B}"/>
              </a:ext>
            </a:extLst>
          </p:cNvPr>
          <p:cNvSpPr txBox="1">
            <a:spLocks/>
          </p:cNvSpPr>
          <p:nvPr/>
        </p:nvSpPr>
        <p:spPr bwMode="black">
          <a:xfrm>
            <a:off x="683694" y="545466"/>
            <a:ext cx="10824612" cy="6036896"/>
          </a:xfrm>
          <a:prstGeom prst="rect">
            <a:avLst/>
          </a:prstGeom>
          <a:solidFill>
            <a:srgbClr val="FFFFFF"/>
          </a:solidFill>
          <a:ln w="28575" cap="sq">
            <a:solidFill>
              <a:srgbClr val="002060"/>
            </a:solidFill>
            <a:miter lim="800000"/>
          </a:ln>
        </p:spPr>
        <p:txBody>
          <a:bodyPr spcFirstLastPara="1" vert="horz" wrap="square" lIns="91425" tIns="91425" rIns="91425" bIns="91425" rtlCol="0" anchor="t" anchorCtr="0">
            <a:noAutofit/>
          </a:bodyPr>
          <a:lstStyle>
            <a:lvl1pPr lvl="0" algn="ctr" defTabSz="914400" rtl="0" eaLnBrk="1" latinLnBrk="0" hangingPunct="1">
              <a:lnSpc>
                <a:spcPct val="90000"/>
              </a:lnSpc>
              <a:spcBef>
                <a:spcPts val="0"/>
              </a:spcBef>
              <a:spcAft>
                <a:spcPts val="0"/>
              </a:spcAft>
              <a:buSzPts val="2800"/>
              <a:buNone/>
              <a:defRPr sz="2800" kern="1200" cap="all" spc="200" baseline="0">
                <a:solidFill>
                  <a:srgbClr val="262626"/>
                </a:solidFill>
                <a:latin typeface="+mj-lt"/>
                <a:ea typeface="+mj-ea"/>
                <a:cs typeface="+mj-c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ru-RU" sz="2400" b="1" u="sng" dirty="0">
              <a:solidFill>
                <a:srgbClr val="002060"/>
              </a:solidFill>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552205" y="98972"/>
            <a:ext cx="11360800" cy="322025"/>
          </a:xfrm>
          <a:ln>
            <a:noFill/>
          </a:ln>
        </p:spPr>
        <p:txBody>
          <a:bodyPr>
            <a:noAutofit/>
          </a:bodyPr>
          <a:lstStyle/>
          <a:p>
            <a:pPr algn="ctr"/>
            <a:r>
              <a:rPr lang="ru-RU" sz="2400" b="1" u="sng" dirty="0">
                <a:solidFill>
                  <a:srgbClr val="002060"/>
                </a:solidFill>
                <a:latin typeface="Times New Roman" panose="02020603050405020304" pitchFamily="18" charset="0"/>
                <a:cs typeface="Times New Roman" panose="02020603050405020304" pitchFamily="18" charset="0"/>
              </a:rPr>
              <a:t>ПРОФИЛИ УЧЕБНОГО ПЛАНА СОО</a:t>
            </a:r>
          </a:p>
        </p:txBody>
      </p:sp>
      <p:sp>
        <p:nvSpPr>
          <p:cNvPr id="4" name="Номер слайда 3"/>
          <p:cNvSpPr>
            <a:spLocks noGrp="1"/>
          </p:cNvSpPr>
          <p:nvPr>
            <p:ph type="sldNum" idx="12"/>
          </p:nvPr>
        </p:nvSpPr>
        <p:spPr/>
        <p:txBody>
          <a:bodyPr>
            <a:normAutofit/>
          </a:bodyPr>
          <a:lstStyle/>
          <a:p>
            <a:fld id="{00000000-1234-1234-1234-123412341234}" type="slidenum">
              <a:rPr lang="ru" smtClean="0"/>
              <a:pPr/>
              <a:t>15</a:t>
            </a:fld>
            <a:endParaRPr lang="ru"/>
          </a:p>
        </p:txBody>
      </p:sp>
      <p:graphicFrame>
        <p:nvGraphicFramePr>
          <p:cNvPr id="5" name="Таблица 4"/>
          <p:cNvGraphicFramePr>
            <a:graphicFrameLocks noGrp="1"/>
          </p:cNvGraphicFramePr>
          <p:nvPr>
            <p:extLst>
              <p:ext uri="{D42A27DB-BD31-4B8C-83A1-F6EECF244321}">
                <p14:modId xmlns:p14="http://schemas.microsoft.com/office/powerpoint/2010/main" val="3164190736"/>
              </p:ext>
            </p:extLst>
          </p:nvPr>
        </p:nvGraphicFramePr>
        <p:xfrm>
          <a:off x="683694" y="573602"/>
          <a:ext cx="10824612" cy="6036896"/>
        </p:xfrm>
        <a:graphic>
          <a:graphicData uri="http://schemas.openxmlformats.org/drawingml/2006/table">
            <a:tbl>
              <a:tblPr firstRow="1" firstCol="1" bandRow="1">
                <a:tableStyleId>{2D5ABB26-0587-4C30-8999-92F81FD0307C}</a:tableStyleId>
              </a:tblPr>
              <a:tblGrid>
                <a:gridCol w="3810562">
                  <a:extLst>
                    <a:ext uri="{9D8B030D-6E8A-4147-A177-3AD203B41FA5}">
                      <a16:colId xmlns:a16="http://schemas.microsoft.com/office/drawing/2014/main" val="2758189381"/>
                    </a:ext>
                  </a:extLst>
                </a:gridCol>
                <a:gridCol w="2941978">
                  <a:extLst>
                    <a:ext uri="{9D8B030D-6E8A-4147-A177-3AD203B41FA5}">
                      <a16:colId xmlns:a16="http://schemas.microsoft.com/office/drawing/2014/main" val="2595947677"/>
                    </a:ext>
                  </a:extLst>
                </a:gridCol>
                <a:gridCol w="1279526">
                  <a:extLst>
                    <a:ext uri="{9D8B030D-6E8A-4147-A177-3AD203B41FA5}">
                      <a16:colId xmlns:a16="http://schemas.microsoft.com/office/drawing/2014/main" val="873384394"/>
                    </a:ext>
                  </a:extLst>
                </a:gridCol>
                <a:gridCol w="1550377">
                  <a:extLst>
                    <a:ext uri="{9D8B030D-6E8A-4147-A177-3AD203B41FA5}">
                      <a16:colId xmlns:a16="http://schemas.microsoft.com/office/drawing/2014/main" val="2100926079"/>
                    </a:ext>
                  </a:extLst>
                </a:gridCol>
                <a:gridCol w="1242169">
                  <a:extLst>
                    <a:ext uri="{9D8B030D-6E8A-4147-A177-3AD203B41FA5}">
                      <a16:colId xmlns:a16="http://schemas.microsoft.com/office/drawing/2014/main" val="3223747270"/>
                    </a:ext>
                  </a:extLst>
                </a:gridCol>
              </a:tblGrid>
              <a:tr h="250602">
                <a:tc rowSpan="2">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Профиль</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Предметы для изучения на углубленном уровне  </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894822812"/>
                  </a:ext>
                </a:extLst>
              </a:tr>
              <a:tr h="224330">
                <a:tc vMerge="1">
                  <a:txBody>
                    <a:bodyPr/>
                    <a:lstStyle/>
                    <a:p>
                      <a:endParaRPr lang="ru-RU"/>
                    </a:p>
                  </a:txBody>
                  <a:tcPr/>
                </a:tc>
                <a:tc>
                  <a:txBody>
                    <a:bodyPr/>
                    <a:lstStyle/>
                    <a:p>
                      <a:pPr indent="457200" algn="ctr">
                        <a:spcAft>
                          <a:spcPts val="0"/>
                        </a:spcAft>
                      </a:pPr>
                      <a:r>
                        <a:rPr lang="ru-RU" sz="1400" b="1" dirty="0">
                          <a:effectLst/>
                          <a:latin typeface="Times New Roman" panose="02020603050405020304" pitchFamily="18" charset="0"/>
                          <a:cs typeface="Times New Roman" panose="02020603050405020304" pitchFamily="18" charset="0"/>
                        </a:rPr>
                        <a:t>Первый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lgn="ctr">
                        <a:spcAft>
                          <a:spcPts val="0"/>
                        </a:spcAft>
                      </a:pPr>
                      <a:r>
                        <a:rPr lang="ru-RU" sz="1400" b="1" dirty="0">
                          <a:effectLst/>
                          <a:latin typeface="Times New Roman" panose="02020603050405020304" pitchFamily="18" charset="0"/>
                          <a:cs typeface="Times New Roman" panose="02020603050405020304" pitchFamily="18" charset="0"/>
                        </a:rPr>
                        <a:t>Второй предмет</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spcAft>
                          <a:spcPts val="0"/>
                        </a:spcAft>
                      </a:pPr>
                      <a:r>
                        <a:rPr lang="ru-RU" sz="1400" b="1" dirty="0">
                          <a:effectLst/>
                          <a:latin typeface="Times New Roman" panose="02020603050405020304" pitchFamily="18" charset="0"/>
                          <a:cs typeface="Times New Roman" panose="02020603050405020304" pitchFamily="18" charset="0"/>
                        </a:rPr>
                        <a:t>Кол-во часов</a:t>
                      </a:r>
                      <a:endParaRPr lang="ru-RU"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820595"/>
                  </a:ext>
                </a:extLst>
              </a:tr>
              <a:tr h="217351">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Естественно-научный </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Химия</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180975" algn="ctr">
                        <a:spcAft>
                          <a:spcPts val="0"/>
                        </a:spcAft>
                      </a:pPr>
                      <a:r>
                        <a:rPr lang="ru-RU" sz="1400" dirty="0">
                          <a:effectLst/>
                          <a:latin typeface="Times New Roman" panose="02020603050405020304" pitchFamily="18" charset="0"/>
                          <a:cs typeface="Times New Roman" panose="02020603050405020304" pitchFamily="18" charset="0"/>
                        </a:rPr>
                        <a:t>3 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Биология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8851901"/>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(инженерный)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Физика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8944528"/>
                  </a:ext>
                </a:extLst>
              </a:tr>
              <a:tr h="760728">
                <a:tc>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Технологический (информационно-технологический)</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Информатика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87622750"/>
                  </a:ext>
                </a:extLst>
              </a:tr>
              <a:tr h="760728">
                <a:tc rowSpan="4">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Социально-экономический </a:t>
                      </a:r>
                    </a:p>
                    <a:p>
                      <a:pPr indent="21590">
                        <a:spcAft>
                          <a:spcPts val="0"/>
                        </a:spcAft>
                      </a:pPr>
                      <a:r>
                        <a:rPr lang="ru-RU" sz="1600" b="1" dirty="0">
                          <a:effectLst/>
                          <a:latin typeface="Times New Roman" panose="02020603050405020304" pitchFamily="18" charset="0"/>
                          <a:cs typeface="Times New Roman" panose="02020603050405020304" pitchFamily="18" charset="0"/>
                        </a:rPr>
                        <a:t>(3 варианта)</a:t>
                      </a:r>
                    </a:p>
                    <a:p>
                      <a:pPr indent="21590">
                        <a:spcAft>
                          <a:spcPts val="0"/>
                        </a:spcAft>
                      </a:pPr>
                      <a:r>
                        <a:rPr lang="ru-RU" sz="1600" b="1" dirty="0">
                          <a:effectLst/>
                          <a:latin typeface="Times New Roman" panose="02020603050405020304" pitchFamily="18" charset="0"/>
                          <a:cs typeface="Times New Roman" panose="02020603050405020304" pitchFamily="18" charset="0"/>
                        </a:rPr>
                        <a:t> </a:t>
                      </a: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endParaRPr lang="ru-RU" sz="1600" b="1" dirty="0">
                        <a:effectLst/>
                        <a:latin typeface="Times New Roman" panose="02020603050405020304" pitchFamily="18" charset="0"/>
                        <a:cs typeface="Times New Roman" panose="02020603050405020304" pitchFamily="18" charset="0"/>
                      </a:endParaRPr>
                    </a:p>
                    <a:p>
                      <a:pPr indent="21590">
                        <a:spcAft>
                          <a:spcPts val="0"/>
                        </a:spcAft>
                      </a:pPr>
                      <a:r>
                        <a:rPr lang="ru-RU" sz="1600" b="1" dirty="0">
                          <a:effectLst/>
                          <a:latin typeface="Times New Roman" panose="02020603050405020304" pitchFamily="18" charset="0"/>
                          <a:cs typeface="Times New Roman" panose="02020603050405020304" pitchFamily="18" charset="0"/>
                        </a:rPr>
                        <a:t>3-й вариант с изучением: математики, географии, обществознания</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099760"/>
                  </a:ext>
                </a:extLst>
              </a:tr>
              <a:tr h="190182">
                <a:tc vMerge="1">
                  <a:txBody>
                    <a:bodyPr/>
                    <a:lstStyle/>
                    <a:p>
                      <a:endParaRPr lang="ru-RU"/>
                    </a:p>
                  </a:txBody>
                  <a:tcPr/>
                </a:tc>
                <a:tc>
                  <a:txBody>
                    <a:bodyPr/>
                    <a:lstStyle/>
                    <a:p>
                      <a:pPr marL="0" indent="87313">
                        <a:spcAft>
                          <a:spcPts val="0"/>
                        </a:spcAft>
                      </a:pPr>
                      <a:r>
                        <a:rPr lang="ru-RU" sz="1400" dirty="0">
                          <a:effectLst/>
                          <a:latin typeface="Times New Roman" panose="02020603050405020304" pitchFamily="18" charset="0"/>
                          <a:cs typeface="Times New Roman" panose="02020603050405020304" pitchFamily="18" charset="0"/>
                        </a:rPr>
                        <a:t>Обществознание</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2420536"/>
                  </a:ext>
                </a:extLst>
              </a:tr>
              <a:tr h="190182">
                <a:tc vMerge="1">
                  <a:txBody>
                    <a:bodyPr/>
                    <a:lstStyle/>
                    <a:p>
                      <a:endParaRPr lang="ru-RU"/>
                    </a:p>
                  </a:txBody>
                  <a:tcPr/>
                </a:tc>
                <a:tc rowSpan="2">
                  <a:txBody>
                    <a:bodyPr/>
                    <a:lstStyle/>
                    <a:p>
                      <a:pPr indent="130810">
                        <a:spcAft>
                          <a:spcPts val="0"/>
                        </a:spcAft>
                      </a:pPr>
                      <a:r>
                        <a:rPr lang="ru-RU" sz="1400" dirty="0">
                          <a:effectLst/>
                          <a:latin typeface="Times New Roman" panose="02020603050405020304" pitchFamily="18" charset="0"/>
                          <a:cs typeface="Times New Roman" panose="02020603050405020304" pitchFamily="18" charset="0"/>
                        </a:rPr>
                        <a:t>Математика:</a:t>
                      </a:r>
                    </a:p>
                    <a:p>
                      <a:pPr indent="130810">
                        <a:spcAft>
                          <a:spcPts val="0"/>
                        </a:spcAft>
                      </a:pPr>
                      <a:r>
                        <a:rPr lang="ru-RU" sz="1400" dirty="0">
                          <a:effectLst/>
                          <a:latin typeface="Times New Roman" panose="02020603050405020304" pitchFamily="18" charset="0"/>
                          <a:cs typeface="Times New Roman" panose="02020603050405020304" pitchFamily="18" charset="0"/>
                        </a:rPr>
                        <a:t>- алгебра (4ч)</a:t>
                      </a:r>
                    </a:p>
                    <a:p>
                      <a:pPr indent="130810">
                        <a:spcAft>
                          <a:spcPts val="0"/>
                        </a:spcAft>
                      </a:pPr>
                      <a:r>
                        <a:rPr lang="ru-RU" sz="1400" dirty="0">
                          <a:effectLst/>
                          <a:latin typeface="Times New Roman" panose="02020603050405020304" pitchFamily="18" charset="0"/>
                          <a:cs typeface="Times New Roman" panose="02020603050405020304" pitchFamily="18" charset="0"/>
                        </a:rPr>
                        <a:t>-геометрия (3ч)</a:t>
                      </a:r>
                    </a:p>
                    <a:p>
                      <a:pPr indent="130810">
                        <a:spcAft>
                          <a:spcPts val="0"/>
                        </a:spcAft>
                      </a:pPr>
                      <a:r>
                        <a:rPr lang="ru-RU" sz="1400" dirty="0">
                          <a:effectLst/>
                          <a:latin typeface="Times New Roman" panose="02020603050405020304" pitchFamily="18" charset="0"/>
                          <a:cs typeface="Times New Roman" panose="02020603050405020304" pitchFamily="18" charset="0"/>
                        </a:rPr>
                        <a:t>- вероятность и статистика –(1ч)</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8</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8496195"/>
                  </a:ext>
                </a:extLst>
              </a:tr>
              <a:tr h="570546">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География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3</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897538"/>
                  </a:ext>
                </a:extLst>
              </a:tr>
              <a:tr h="190182">
                <a:tc rowSpan="6">
                  <a:txBody>
                    <a:bodyPr/>
                    <a:lstStyle/>
                    <a:p>
                      <a:pPr indent="21590">
                        <a:spcAft>
                          <a:spcPts val="0"/>
                        </a:spcAft>
                      </a:pPr>
                      <a:r>
                        <a:rPr lang="ru-RU" sz="1600" b="1" dirty="0">
                          <a:effectLst/>
                          <a:latin typeface="Times New Roman" panose="02020603050405020304" pitchFamily="18" charset="0"/>
                          <a:cs typeface="Times New Roman" panose="02020603050405020304" pitchFamily="18" charset="0"/>
                        </a:rPr>
                        <a:t>Гуманитарный (6 вариантов)</a:t>
                      </a:r>
                      <a:endParaRPr lang="ru-RU"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90146054"/>
                  </a:ext>
                </a:extLst>
              </a:tr>
              <a:tr h="380364">
                <a:tc vMerge="1">
                  <a:txBody>
                    <a:bodyPr/>
                    <a:lstStyle/>
                    <a:p>
                      <a:endParaRPr lang="ru-RU"/>
                    </a:p>
                  </a:txBody>
                  <a:tcPr/>
                </a:tc>
                <a:tc>
                  <a:txBody>
                    <a:bodyPr/>
                    <a:lstStyle/>
                    <a:p>
                      <a:pPr indent="8890">
                        <a:spcAft>
                          <a:spcPts val="0"/>
                        </a:spcAft>
                      </a:pPr>
                      <a:r>
                        <a:rPr lang="ru-RU" sz="1400" dirty="0">
                          <a:effectLst/>
                          <a:latin typeface="Times New Roman" panose="02020603050405020304" pitchFamily="18" charset="0"/>
                          <a:cs typeface="Times New Roman" panose="02020603050405020304" pitchFamily="18" charset="0"/>
                        </a:rPr>
                        <a:t>Литература</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dirty="0">
                          <a:effectLst/>
                          <a:latin typeface="Times New Roman" panose="02020603050405020304" pitchFamily="18" charset="0"/>
                          <a:cs typeface="Times New Roman" panose="02020603050405020304" pitchFamily="18" charset="0"/>
                        </a:rPr>
                        <a:t>5</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197415448"/>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Литература</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00409872"/>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История</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4</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94341415"/>
                  </a:ext>
                </a:extLst>
              </a:tr>
              <a:tr h="190182">
                <a:tc vMerge="1">
                  <a:txBody>
                    <a:bodyPr/>
                    <a:lstStyle/>
                    <a:p>
                      <a:endParaRPr lang="ru-RU"/>
                    </a:p>
                  </a:txBody>
                  <a:tcPr/>
                </a:tc>
                <a:tc>
                  <a:txBody>
                    <a:bodyPr/>
                    <a:lstStyle/>
                    <a:p>
                      <a:pPr indent="8890">
                        <a:spcAft>
                          <a:spcPts val="0"/>
                        </a:spcAft>
                      </a:pPr>
                      <a:r>
                        <a:rPr lang="ru-RU" sz="1400">
                          <a:effectLst/>
                          <a:latin typeface="Times New Roman" panose="02020603050405020304" pitchFamily="18" charset="0"/>
                          <a:cs typeface="Times New Roman" panose="02020603050405020304" pitchFamily="18" charset="0"/>
                        </a:rPr>
                        <a:t>Иностранный язык</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История</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05596609"/>
                  </a:ext>
                </a:extLst>
              </a:tr>
              <a:tr h="190182">
                <a:tc vMerge="1">
                  <a:txBody>
                    <a:bodyPr/>
                    <a:lstStyle/>
                    <a:p>
                      <a:endParaRPr lang="ru-RU"/>
                    </a:p>
                  </a:txBody>
                  <a:tcPr/>
                </a:tc>
                <a:tc>
                  <a:txBody>
                    <a:bodyPr/>
                    <a:lstStyle/>
                    <a:p>
                      <a:pPr marL="0" indent="0">
                        <a:spcAft>
                          <a:spcPts val="0"/>
                        </a:spcAft>
                      </a:pPr>
                      <a:r>
                        <a:rPr lang="ru-RU" sz="1400" dirty="0">
                          <a:effectLst/>
                          <a:latin typeface="Times New Roman" panose="02020603050405020304" pitchFamily="18" charset="0"/>
                          <a:cs typeface="Times New Roman" panose="02020603050405020304" pitchFamily="18" charset="0"/>
                        </a:rPr>
                        <a:t>Иностранный язык</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70485" algn="ctr">
                        <a:spcAft>
                          <a:spcPts val="0"/>
                        </a:spcAft>
                      </a:pPr>
                      <a:r>
                        <a:rPr lang="ru-RU" sz="1400">
                          <a:effectLst/>
                          <a:latin typeface="Times New Roman" panose="02020603050405020304" pitchFamily="18" charset="0"/>
                          <a:cs typeface="Times New Roman" panose="02020603050405020304" pitchFamily="18" charset="0"/>
                        </a:rPr>
                        <a:t>5</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Обществознание</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indent="114300" algn="ctr">
                        <a:spcAft>
                          <a:spcPts val="0"/>
                        </a:spcAft>
                      </a:pPr>
                      <a:r>
                        <a:rPr lang="ru-RU" sz="1400" dirty="0">
                          <a:effectLst/>
                          <a:latin typeface="Times New Roman" panose="02020603050405020304" pitchFamily="18" charset="0"/>
                          <a:cs typeface="Times New Roman" panose="02020603050405020304" pitchFamily="18" charset="0"/>
                        </a:rPr>
                        <a:t>4</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68593515"/>
                  </a:ext>
                </a:extLst>
              </a:tr>
              <a:tr h="223904">
                <a:tc>
                  <a:txBody>
                    <a:bodyPr/>
                    <a:lstStyle/>
                    <a:p>
                      <a:pPr indent="457200">
                        <a:spcAft>
                          <a:spcPts val="0"/>
                        </a:spcAft>
                      </a:pPr>
                      <a:r>
                        <a:rPr lang="ru-RU" sz="1600" b="1" dirty="0">
                          <a:effectLst/>
                          <a:latin typeface="Times New Roman" panose="02020603050405020304" pitchFamily="18" charset="0"/>
                          <a:cs typeface="Times New Roman" panose="02020603050405020304" pitchFamily="18" charset="0"/>
                        </a:rPr>
                        <a:t> Универсальный </a:t>
                      </a: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a:effectLst/>
                          <a:latin typeface="Times New Roman" panose="02020603050405020304" pitchFamily="18" charset="0"/>
                          <a:cs typeface="Times New Roman" panose="02020603050405020304" pitchFamily="18" charset="0"/>
                        </a:rPr>
                        <a:t> </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3810">
                        <a:spcAft>
                          <a:spcPts val="0"/>
                        </a:spcAft>
                      </a:pPr>
                      <a:r>
                        <a:rPr lang="ru-RU" sz="1400" dirty="0">
                          <a:effectLst/>
                          <a:latin typeface="Times New Roman" panose="02020603050405020304" pitchFamily="18" charset="0"/>
                          <a:cs typeface="Times New Roman" panose="02020603050405020304" pitchFamily="18" charset="0"/>
                        </a:rPr>
                        <a:t> По выбору ОО</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spcAft>
                          <a:spcPts val="0"/>
                        </a:spcAft>
                      </a:pPr>
                      <a:r>
                        <a:rPr lang="ru-RU" sz="1400" dirty="0">
                          <a:effectLst/>
                          <a:latin typeface="Times New Roman" panose="02020603050405020304" pitchFamily="18" charset="0"/>
                          <a:cs typeface="Times New Roman" panose="02020603050405020304" pitchFamily="18" charset="0"/>
                        </a:rPr>
                        <a:t>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24" marR="397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5505862"/>
                  </a:ext>
                </a:extLst>
              </a:tr>
            </a:tbl>
          </a:graphicData>
        </a:graphic>
      </p:graphicFrame>
      <p:sp>
        <p:nvSpPr>
          <p:cNvPr id="3" name="Прямоугольник 2">
            <a:extLst>
              <a:ext uri="{FF2B5EF4-FFF2-40B4-BE49-F238E27FC236}">
                <a16:creationId xmlns:a16="http://schemas.microsoft.com/office/drawing/2014/main" id="{9F710AD3-4BA9-495D-B385-13F1958322FF}"/>
              </a:ext>
            </a:extLst>
          </p:cNvPr>
          <p:cNvSpPr/>
          <p:nvPr/>
        </p:nvSpPr>
        <p:spPr>
          <a:xfrm>
            <a:off x="683694" y="6610498"/>
            <a:ext cx="10824612" cy="211279"/>
          </a:xfrm>
          <a:prstGeom prst="rect">
            <a:avLst/>
          </a:prstGeom>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Методические рекомендации по разработке учебного плана для ОО ЧР  (на 01.09.2024г)</a:t>
            </a:r>
          </a:p>
        </p:txBody>
      </p:sp>
    </p:spTree>
    <p:extLst>
      <p:ext uri="{BB962C8B-B14F-4D97-AF65-F5344CB8AC3E}">
        <p14:creationId xmlns:p14="http://schemas.microsoft.com/office/powerpoint/2010/main" val="3743905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EC2814F7-E74E-437E-8A94-B842F0F54DC9}"/>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F6490D38-561B-43AA-BD28-E7B5D228986D}"/>
              </a:ext>
            </a:extLst>
          </p:cNvPr>
          <p:cNvSpPr>
            <a:spLocks noGrp="1"/>
          </p:cNvSpPr>
          <p:nvPr>
            <p:ph type="title"/>
          </p:nvPr>
        </p:nvSpPr>
        <p:spPr>
          <a:xfrm>
            <a:off x="1405918" y="218931"/>
            <a:ext cx="9866707" cy="554645"/>
          </a:xfrm>
          <a:ln w="38100">
            <a:prstDash val="dash"/>
          </a:ln>
        </p:spPr>
        <p:txBody>
          <a:bodyPr>
            <a:normAutofit fontScale="90000"/>
          </a:bodyPr>
          <a:lstStyle/>
          <a:p>
            <a:pPr algn="ctr"/>
            <a:r>
              <a:rPr lang="ru-RU" sz="3600" dirty="0">
                <a:solidFill>
                  <a:srgbClr val="002060"/>
                </a:solidFill>
                <a:latin typeface="Times New Roman" panose="02020603050405020304" pitchFamily="18" charset="0"/>
                <a:cs typeface="Times New Roman" panose="02020603050405020304" pitchFamily="18" charset="0"/>
              </a:rPr>
              <a:t>Примерное расписание </a:t>
            </a:r>
          </a:p>
        </p:txBody>
      </p:sp>
      <p:graphicFrame>
        <p:nvGraphicFramePr>
          <p:cNvPr id="4" name="Объект 3">
            <a:extLst>
              <a:ext uri="{FF2B5EF4-FFF2-40B4-BE49-F238E27FC236}">
                <a16:creationId xmlns:a16="http://schemas.microsoft.com/office/drawing/2014/main" id="{272D1EA3-7A04-47A4-939B-4D24B3AFB9D0}"/>
              </a:ext>
            </a:extLst>
          </p:cNvPr>
          <p:cNvGraphicFramePr>
            <a:graphicFrameLocks noGrp="1"/>
          </p:cNvGraphicFramePr>
          <p:nvPr>
            <p:ph idx="1"/>
            <p:extLst>
              <p:ext uri="{D42A27DB-BD31-4B8C-83A1-F6EECF244321}">
                <p14:modId xmlns:p14="http://schemas.microsoft.com/office/powerpoint/2010/main" val="4057559888"/>
              </p:ext>
            </p:extLst>
          </p:nvPr>
        </p:nvGraphicFramePr>
        <p:xfrm>
          <a:off x="667516" y="1379532"/>
          <a:ext cx="10735050" cy="4908735"/>
        </p:xfrm>
        <a:graphic>
          <a:graphicData uri="http://schemas.openxmlformats.org/drawingml/2006/table">
            <a:tbl>
              <a:tblPr>
                <a:tableStyleId>{5C22544A-7EE6-4342-B048-85BDC9FD1C3A}</a:tableStyleId>
              </a:tblPr>
              <a:tblGrid>
                <a:gridCol w="960116">
                  <a:extLst>
                    <a:ext uri="{9D8B030D-6E8A-4147-A177-3AD203B41FA5}">
                      <a16:colId xmlns:a16="http://schemas.microsoft.com/office/drawing/2014/main" val="249452553"/>
                    </a:ext>
                  </a:extLst>
                </a:gridCol>
                <a:gridCol w="1186894">
                  <a:extLst>
                    <a:ext uri="{9D8B030D-6E8A-4147-A177-3AD203B41FA5}">
                      <a16:colId xmlns:a16="http://schemas.microsoft.com/office/drawing/2014/main" val="2483688277"/>
                    </a:ext>
                  </a:extLst>
                </a:gridCol>
                <a:gridCol w="1073505">
                  <a:extLst>
                    <a:ext uri="{9D8B030D-6E8A-4147-A177-3AD203B41FA5}">
                      <a16:colId xmlns:a16="http://schemas.microsoft.com/office/drawing/2014/main" val="598796575"/>
                    </a:ext>
                  </a:extLst>
                </a:gridCol>
                <a:gridCol w="1073505">
                  <a:extLst>
                    <a:ext uri="{9D8B030D-6E8A-4147-A177-3AD203B41FA5}">
                      <a16:colId xmlns:a16="http://schemas.microsoft.com/office/drawing/2014/main" val="4173736068"/>
                    </a:ext>
                  </a:extLst>
                </a:gridCol>
                <a:gridCol w="1073505">
                  <a:extLst>
                    <a:ext uri="{9D8B030D-6E8A-4147-A177-3AD203B41FA5}">
                      <a16:colId xmlns:a16="http://schemas.microsoft.com/office/drawing/2014/main" val="2213539002"/>
                    </a:ext>
                  </a:extLst>
                </a:gridCol>
                <a:gridCol w="1073505">
                  <a:extLst>
                    <a:ext uri="{9D8B030D-6E8A-4147-A177-3AD203B41FA5}">
                      <a16:colId xmlns:a16="http://schemas.microsoft.com/office/drawing/2014/main" val="162914994"/>
                    </a:ext>
                  </a:extLst>
                </a:gridCol>
                <a:gridCol w="1073505">
                  <a:extLst>
                    <a:ext uri="{9D8B030D-6E8A-4147-A177-3AD203B41FA5}">
                      <a16:colId xmlns:a16="http://schemas.microsoft.com/office/drawing/2014/main" val="2794289387"/>
                    </a:ext>
                  </a:extLst>
                </a:gridCol>
                <a:gridCol w="1073505">
                  <a:extLst>
                    <a:ext uri="{9D8B030D-6E8A-4147-A177-3AD203B41FA5}">
                      <a16:colId xmlns:a16="http://schemas.microsoft.com/office/drawing/2014/main" val="696355692"/>
                    </a:ext>
                  </a:extLst>
                </a:gridCol>
                <a:gridCol w="1073505">
                  <a:extLst>
                    <a:ext uri="{9D8B030D-6E8A-4147-A177-3AD203B41FA5}">
                      <a16:colId xmlns:a16="http://schemas.microsoft.com/office/drawing/2014/main" val="3113104592"/>
                    </a:ext>
                  </a:extLst>
                </a:gridCol>
                <a:gridCol w="1073505">
                  <a:extLst>
                    <a:ext uri="{9D8B030D-6E8A-4147-A177-3AD203B41FA5}">
                      <a16:colId xmlns:a16="http://schemas.microsoft.com/office/drawing/2014/main" val="511257047"/>
                    </a:ext>
                  </a:extLst>
                </a:gridCol>
              </a:tblGrid>
              <a:tr h="539040">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понедельник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вторник</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среда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четверг</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c gridSpan="2">
                  <a:txBody>
                    <a:bodyPr/>
                    <a:lstStyle/>
                    <a:p>
                      <a:pPr algn="ctr" fontAlgn="b"/>
                      <a:r>
                        <a:rPr lang="ru-RU" sz="1800" b="1" u="none" strike="noStrike" dirty="0">
                          <a:solidFill>
                            <a:srgbClr val="002060"/>
                          </a:solidFill>
                          <a:effectLst/>
                          <a:latin typeface="Times New Roman" panose="02020603050405020304" pitchFamily="18" charset="0"/>
                          <a:cs typeface="Times New Roman" panose="02020603050405020304" pitchFamily="18" charset="0"/>
                        </a:rPr>
                        <a:t>пятница</a:t>
                      </a:r>
                      <a:endParaRPr lang="ru-RU"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extLst>
                  <a:ext uri="{0D108BD9-81ED-4DB2-BD59-A6C34878D82A}">
                    <a16:rowId xmlns:a16="http://schemas.microsoft.com/office/drawing/2014/main" val="3196011555"/>
                  </a:ext>
                </a:extLst>
              </a:tr>
              <a:tr h="539040">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b="1" u="none" strike="noStrike" dirty="0">
                          <a:solidFill>
                            <a:srgbClr val="FF0000"/>
                          </a:solidFill>
                          <a:effectLst/>
                          <a:latin typeface="Times New Roman" panose="02020603050405020304" pitchFamily="18" charset="0"/>
                          <a:cs typeface="Times New Roman" panose="02020603050405020304" pitchFamily="18" charset="0"/>
                        </a:rPr>
                        <a:t>10 класс</a:t>
                      </a:r>
                      <a:endParaRPr lang="ru-RU"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23001522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РОВ</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русский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физика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424933508"/>
                  </a:ext>
                </a:extLst>
              </a:tr>
              <a:tr h="539040">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русск.язык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3935531312"/>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инд.проект</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483172470"/>
                  </a:ext>
                </a:extLst>
              </a:tr>
              <a:tr h="539040">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химия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биология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0581639"/>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история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англ.язык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математика ВИС</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err="1">
                          <a:solidFill>
                            <a:srgbClr val="002060"/>
                          </a:solidFill>
                          <a:effectLst/>
                          <a:latin typeface="Times New Roman" panose="02020603050405020304" pitchFamily="18" charset="0"/>
                          <a:cs typeface="Times New Roman" panose="02020603050405020304" pitchFamily="18" charset="0"/>
                        </a:rPr>
                        <a:t>родн.литература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мат П</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553871"/>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родной язык</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информатика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родная литер.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общество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r>
                        <a:rPr lang="ru-RU" sz="1800" u="none" strike="noStrike" dirty="0" err="1">
                          <a:solidFill>
                            <a:srgbClr val="002060"/>
                          </a:solidFill>
                          <a:effectLst/>
                          <a:latin typeface="Times New Roman" panose="02020603050405020304" pitchFamily="18" charset="0"/>
                          <a:cs typeface="Times New Roman" panose="02020603050405020304" pitchFamily="18" charset="0"/>
                        </a:rPr>
                        <a:t>матем</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П</a:t>
                      </a:r>
                      <a:r>
                        <a:rPr lang="ru-RU" sz="1800" u="none" strike="noStrike" dirty="0">
                          <a:solidFill>
                            <a:srgbClr val="002060"/>
                          </a:solidFill>
                          <a:effectLst/>
                          <a:latin typeface="Times New Roman" panose="02020603050405020304" pitchFamily="18" charset="0"/>
                          <a:cs typeface="Times New Roman" panose="02020603050405020304" pitchFamily="18" charset="0"/>
                        </a:rPr>
                        <a:t> </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p>
                      <a:pPr algn="ctr" fontAlgn="b"/>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800" u="none" strike="noStrike" dirty="0">
                          <a:solidFill>
                            <a:srgbClr val="002060"/>
                          </a:solidFill>
                          <a:effectLst/>
                          <a:latin typeface="Times New Roman" panose="02020603050405020304" pitchFamily="18" charset="0"/>
                          <a:cs typeface="Times New Roman" panose="02020603050405020304" pitchFamily="18" charset="0"/>
                        </a:rPr>
                        <a:t>литература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1185972500"/>
                  </a:ext>
                </a:extLst>
              </a:tr>
              <a:tr h="539040">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география</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 общество</a:t>
                      </a:r>
                      <a:r>
                        <a:rPr lang="ru-RU" sz="1800" u="none" strike="noStrike" baseline="0" dirty="0">
                          <a:solidFill>
                            <a:srgbClr val="002060"/>
                          </a:solidFill>
                          <a:effectLst/>
                          <a:latin typeface="Times New Roman" panose="02020603050405020304" pitchFamily="18" charset="0"/>
                          <a:cs typeface="Times New Roman" panose="02020603050405020304" pitchFamily="18" charset="0"/>
                        </a:rPr>
                        <a:t> Б</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физкультура</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c gridSpan="2">
                  <a:txBody>
                    <a:bodyPr/>
                    <a:lstStyle/>
                    <a:p>
                      <a:pPr algn="ctr" fontAlgn="b"/>
                      <a:r>
                        <a:rPr lang="ru-RU" sz="1800" u="none" strike="noStrike" dirty="0">
                          <a:solidFill>
                            <a:srgbClr val="002060"/>
                          </a:solidFill>
                          <a:effectLst/>
                          <a:latin typeface="Times New Roman" panose="02020603050405020304" pitchFamily="18" charset="0"/>
                          <a:cs typeface="Times New Roman" panose="02020603050405020304" pitchFamily="18" charset="0"/>
                        </a:rPr>
                        <a:t>ОБЗР</a:t>
                      </a:r>
                      <a:endParaRPr lang="ru-RU" sz="18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extLst>
                  <a:ext uri="{0D108BD9-81ED-4DB2-BD59-A6C34878D82A}">
                    <a16:rowId xmlns:a16="http://schemas.microsoft.com/office/drawing/2014/main" val="2981982565"/>
                  </a:ext>
                </a:extLst>
              </a:tr>
            </a:tbl>
          </a:graphicData>
        </a:graphic>
      </p:graphicFrame>
      <p:sp>
        <p:nvSpPr>
          <p:cNvPr id="5" name="TextBox 4">
            <a:extLst>
              <a:ext uri="{FF2B5EF4-FFF2-40B4-BE49-F238E27FC236}">
                <a16:creationId xmlns:a16="http://schemas.microsoft.com/office/drawing/2014/main" id="{C9D923E5-5117-18EA-A7CA-0E6FC7BCE22E}"/>
              </a:ext>
            </a:extLst>
          </p:cNvPr>
          <p:cNvSpPr txBox="1"/>
          <p:nvPr/>
        </p:nvSpPr>
        <p:spPr>
          <a:xfrm>
            <a:off x="2676790" y="891888"/>
            <a:ext cx="7562084" cy="400110"/>
          </a:xfrm>
          <a:prstGeom prst="rect">
            <a:avLst/>
          </a:prstGeom>
          <a:noFill/>
        </p:spPr>
        <p:txBody>
          <a:bodyPr wrap="square" rtlCol="0">
            <a:spAutoFit/>
          </a:bodyP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Естественнонаучный и социально-экономический профили УП</a:t>
            </a:r>
            <a:endParaRPr lang="en-US"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6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DE7DFF3-1FEE-4B63-AB76-3003601EEFA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 name="Объект 4">
            <a:extLst>
              <a:ext uri="{FF2B5EF4-FFF2-40B4-BE49-F238E27FC236}">
                <a16:creationId xmlns:a16="http://schemas.microsoft.com/office/drawing/2014/main" id="{21EFD50F-968D-9F4E-2668-36D05DD11B75}"/>
              </a:ext>
            </a:extLst>
          </p:cNvPr>
          <p:cNvPicPr>
            <a:picLocks noGrp="1" noChangeAspect="1"/>
          </p:cNvPicPr>
          <p:nvPr>
            <p:ph idx="1"/>
          </p:nvPr>
        </p:nvPicPr>
        <p:blipFill rotWithShape="1">
          <a:blip r:embed="rId2"/>
          <a:srcRect l="2470" t="1225" r="724" b="287"/>
          <a:stretch/>
        </p:blipFill>
        <p:spPr>
          <a:xfrm>
            <a:off x="935474" y="758273"/>
            <a:ext cx="10494526" cy="5875564"/>
          </a:xfrm>
          <a:prstGeom prst="rect">
            <a:avLst/>
          </a:prstGeom>
          <a:ln>
            <a:noFill/>
          </a:ln>
          <a:effectLst>
            <a:outerShdw blurRad="190500" algn="tl" rotWithShape="0">
              <a:srgbClr val="000000">
                <a:alpha val="70000"/>
              </a:srgbClr>
            </a:outerShdw>
          </a:effectLst>
        </p:spPr>
      </p:pic>
      <p:sp>
        <p:nvSpPr>
          <p:cNvPr id="2" name="Прямоугольник 1"/>
          <p:cNvSpPr/>
          <p:nvPr/>
        </p:nvSpPr>
        <p:spPr>
          <a:xfrm>
            <a:off x="2528739" y="166416"/>
            <a:ext cx="7307996" cy="461665"/>
          </a:xfrm>
          <a:prstGeom prst="rect">
            <a:avLst/>
          </a:prstGeom>
          <a:ln w="38100">
            <a:noFill/>
            <a:prstDash val="dash"/>
          </a:ln>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ИНДИВИДУАЛЬНЫЙ УЧЕБНЫЙ ПЛАН </a:t>
            </a:r>
          </a:p>
        </p:txBody>
      </p:sp>
    </p:spTree>
    <p:extLst>
      <p:ext uri="{BB962C8B-B14F-4D97-AF65-F5344CB8AC3E}">
        <p14:creationId xmlns:p14="http://schemas.microsoft.com/office/powerpoint/2010/main" val="197571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2386843A-C65E-4372-A25E-B92EDADA63C0}"/>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CD6EB139-8E2E-2804-CCA4-A618CC4BE86F}"/>
              </a:ext>
            </a:extLst>
          </p:cNvPr>
          <p:cNvSpPr>
            <a:spLocks noGrp="1"/>
          </p:cNvSpPr>
          <p:nvPr>
            <p:ph idx="1"/>
          </p:nvPr>
        </p:nvSpPr>
        <p:spPr>
          <a:xfrm>
            <a:off x="269594" y="1612050"/>
            <a:ext cx="11653701" cy="4866967"/>
          </a:xfrm>
        </p:spPr>
        <p:txBody>
          <a:bodyPr>
            <a:normAutofit fontScale="92500"/>
          </a:bodyPr>
          <a:lstStyle/>
          <a:p>
            <a:pPr lvl="1" algn="just">
              <a:lnSpc>
                <a:spcPct val="150000"/>
              </a:lnSpc>
            </a:pPr>
            <a:r>
              <a:rPr lang="ru-RU" sz="2000" dirty="0">
                <a:latin typeface="Times New Roman" panose="02020603050405020304" pitchFamily="18" charset="0"/>
                <a:cs typeface="Times New Roman" panose="02020603050405020304" pitchFamily="18" charset="0"/>
              </a:rPr>
              <a:t>В соответствии с пунктом 3 части 1 статьи 34 Федерального закона от 29 декабря 2012 г. N 273-ФЗ "Об образовании в Российской Федерации" (далее - Закон об образовании) </a:t>
            </a:r>
            <a:r>
              <a:rPr lang="ru-RU" sz="2000" b="1" dirty="0">
                <a:solidFill>
                  <a:srgbClr val="FF0000"/>
                </a:solidFill>
                <a:latin typeface="Times New Roman" panose="02020603050405020304" pitchFamily="18" charset="0"/>
                <a:cs typeface="Times New Roman" panose="02020603050405020304" pitchFamily="18" charset="0"/>
              </a:rPr>
              <a:t>предусмотрено право обучающегося на обучение по индивидуальному учебному плану</a:t>
            </a:r>
            <a:r>
              <a:rPr lang="ru-RU" sz="2000" dirty="0">
                <a:solidFill>
                  <a:srgbClr val="FF0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(далее - ИУП), в том числе ускоренное обучение, в пределах осваиваемой образовательной программы в порядке, установленном локальными нормативными актами организации, осуществляющей образовательную деятельность (далее - организация). </a:t>
            </a:r>
          </a:p>
          <a:p>
            <a:pPr lvl="1" algn="just">
              <a:lnSpc>
                <a:spcPct val="150000"/>
              </a:lnSpc>
            </a:pPr>
            <a:r>
              <a:rPr lang="ru-RU" sz="2000" dirty="0">
                <a:latin typeface="Times New Roman" panose="02020603050405020304" pitchFamily="18" charset="0"/>
                <a:cs typeface="Times New Roman" panose="02020603050405020304" pitchFamily="18" charset="0"/>
              </a:rPr>
              <a:t>Право на обучение по ИУП </a:t>
            </a:r>
            <a:r>
              <a:rPr lang="ru-RU" sz="2000" b="1" dirty="0">
                <a:solidFill>
                  <a:srgbClr val="FF0000"/>
                </a:solidFill>
                <a:latin typeface="Times New Roman" panose="02020603050405020304" pitchFamily="18" charset="0"/>
                <a:cs typeface="Times New Roman" panose="02020603050405020304" pitchFamily="18" charset="0"/>
              </a:rPr>
              <a:t>предоставляется любому обучающемуся </a:t>
            </a:r>
            <a:r>
              <a:rPr lang="ru-RU" sz="2000" dirty="0">
                <a:latin typeface="Times New Roman" panose="02020603050405020304" pitchFamily="18" charset="0"/>
                <a:cs typeface="Times New Roman" panose="02020603050405020304" pitchFamily="18" charset="0"/>
              </a:rPr>
              <a:t>в организации независимо от причин возникновения потребности в обучении по ИУП.</a:t>
            </a:r>
          </a:p>
          <a:p>
            <a:pPr lvl="1" algn="just">
              <a:lnSpc>
                <a:spcPct val="150000"/>
              </a:lnSpc>
            </a:pPr>
            <a:r>
              <a:rPr lang="ru-RU" sz="2000" dirty="0">
                <a:solidFill>
                  <a:srgbClr val="FF0000"/>
                </a:solidFill>
                <a:latin typeface="Times New Roman" panose="02020603050405020304" pitchFamily="18" charset="0"/>
                <a:cs typeface="Times New Roman" panose="02020603050405020304" pitchFamily="18" charset="0"/>
              </a:rPr>
              <a:t>ИУП</a:t>
            </a:r>
            <a:r>
              <a:rPr lang="ru-RU" sz="2000" dirty="0">
                <a:latin typeface="Times New Roman" panose="02020603050405020304" pitchFamily="18" charset="0"/>
                <a:cs typeface="Times New Roman" panose="02020603050405020304" pitchFamily="18" charset="0"/>
              </a:rPr>
              <a:t> - учебный план, обеспечивающий освоение образовательной программы на основе индивидуализации ее содержания с учетом образовательных потребностей конкретного обучающегося. </a:t>
            </a:r>
            <a:endParaRPr lang="en-US"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117584" y="390924"/>
            <a:ext cx="79304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Для кого разрабатывается ИУП</a:t>
            </a:r>
          </a:p>
        </p:txBody>
      </p:sp>
    </p:spTree>
    <p:extLst>
      <p:ext uri="{BB962C8B-B14F-4D97-AF65-F5344CB8AC3E}">
        <p14:creationId xmlns:p14="http://schemas.microsoft.com/office/powerpoint/2010/main" val="388437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3A166B00-12ED-4EEB-AC2B-90978C9E916F}"/>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611E1722-9A9E-30D7-25F1-960DEB58DF4B}"/>
              </a:ext>
            </a:extLst>
          </p:cNvPr>
          <p:cNvSpPr>
            <a:spLocks noGrp="1"/>
          </p:cNvSpPr>
          <p:nvPr>
            <p:ph idx="1"/>
          </p:nvPr>
        </p:nvSpPr>
        <p:spPr>
          <a:xfrm>
            <a:off x="446314" y="1214412"/>
            <a:ext cx="11299372" cy="5471658"/>
          </a:xfrm>
        </p:spPr>
        <p:txBody>
          <a:bodyPr>
            <a:normAutofit/>
          </a:bodyPr>
          <a:lstStyle/>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ИУП на уровне среднего общего образования </a:t>
            </a:r>
            <a:r>
              <a:rPr lang="ru-RU" sz="1800" dirty="0">
                <a:solidFill>
                  <a:srgbClr val="FF0000"/>
                </a:solidFill>
                <a:latin typeface="Times New Roman" panose="02020603050405020304" pitchFamily="18" charset="0"/>
                <a:cs typeface="Times New Roman" panose="02020603050405020304" pitchFamily="18" charset="0"/>
              </a:rPr>
              <a:t>разрабатывается с учетом положений федерального государственного образовательного стандарта среднего общего образования</a:t>
            </a:r>
            <a:r>
              <a:rPr lang="ru-RU" sz="1800" dirty="0">
                <a:latin typeface="Times New Roman" panose="02020603050405020304" pitchFamily="18" charset="0"/>
                <a:cs typeface="Times New Roman" panose="02020603050405020304" pitchFamily="18" charset="0"/>
              </a:rPr>
              <a:t>. Количество учебных занятий за 2 года на одного обучающегося - не менее 2170 часов и не более 2590 часов. </a:t>
            </a:r>
            <a:r>
              <a:rPr lang="ru-RU" sz="1800" dirty="0">
                <a:solidFill>
                  <a:srgbClr val="FF0000"/>
                </a:solidFill>
                <a:latin typeface="Times New Roman" panose="02020603050405020304" pitchFamily="18" charset="0"/>
                <a:cs typeface="Times New Roman" panose="02020603050405020304" pitchFamily="18" charset="0"/>
              </a:rPr>
              <a:t>ИУП формируется с учетом требований федерального государственного образовательного стандарта среднего общего образования к перечню учебных предметов, обязательных для изучения.</a:t>
            </a:r>
          </a:p>
          <a:p>
            <a:pPr marL="201168" lvl="1" indent="0" algn="just">
              <a:lnSpc>
                <a:spcPct val="150000"/>
              </a:lnSpc>
              <a:buNone/>
            </a:pPr>
            <a:r>
              <a:rPr lang="ru-RU" sz="1800" dirty="0">
                <a:latin typeface="Times New Roman" panose="02020603050405020304" pitchFamily="18" charset="0"/>
                <a:cs typeface="Times New Roman" panose="02020603050405020304" pitchFamily="18" charset="0"/>
              </a:rPr>
              <a:t>        К ГИА-11 допускаются обучающиеся, не имеющие академической задолженности, в полном объеме выполнившие ИУП (имеющие годовые отметки по всем учебным предметам учебного плана за каждый год обучения по образовательным программам среднего общего образования не ниже удовлетворительных), а также имеющие результат "зачет" за итоговое сочинение (изложение). В силу действия абзаца третьего пункта 10 Порядка ГИА-11 обучающиеся по ИУП могут быть допущены к экзаменам по учебным предметам, освоение которых они уже завершили, при условии наличия годовых отметок не ниже удовлетворительных по всем учебным предметам учебного плана за предпоследний год обучения.</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208421" y="198076"/>
            <a:ext cx="5775158" cy="646331"/>
          </a:xfrm>
          <a:prstGeom prst="rect">
            <a:avLst/>
          </a:prstGeom>
          <a:ln w="38100">
            <a:solidFill>
              <a:srgbClr val="002060"/>
            </a:solidFill>
            <a:prstDash val="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ИУП на уровне СОО</a:t>
            </a:r>
          </a:p>
        </p:txBody>
      </p:sp>
    </p:spTree>
    <p:extLst>
      <p:ext uri="{BB962C8B-B14F-4D97-AF65-F5344CB8AC3E}">
        <p14:creationId xmlns:p14="http://schemas.microsoft.com/office/powerpoint/2010/main" val="418603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E90898E1-AEC8-4ECF-995A-4B6517665360}"/>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3D870424-853F-4074-816B-7B2F2533717E}"/>
              </a:ext>
            </a:extLst>
          </p:cNvPr>
          <p:cNvSpPr>
            <a:spLocks noGrp="1"/>
          </p:cNvSpPr>
          <p:nvPr>
            <p:ph type="title"/>
          </p:nvPr>
        </p:nvSpPr>
        <p:spPr>
          <a:xfrm>
            <a:off x="2140688" y="362216"/>
            <a:ext cx="7910623" cy="1094443"/>
          </a:xfrm>
          <a:ln>
            <a:solidFill>
              <a:srgbClr val="002060"/>
            </a:solidFill>
            <a:prstDash val="sysDash"/>
          </a:ln>
        </p:spPr>
        <p:txBody>
          <a:bodyPr>
            <a:normAutofit fontScale="90000"/>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Единое содержание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C5E31BBF-C3AC-467C-9626-84B87C7425BB}"/>
              </a:ext>
            </a:extLst>
          </p:cNvPr>
          <p:cNvPicPr>
            <a:picLocks noGrp="1" noChangeAspect="1"/>
          </p:cNvPicPr>
          <p:nvPr>
            <p:ph idx="1"/>
          </p:nvPr>
        </p:nvPicPr>
        <p:blipFill>
          <a:blip r:embed="rId3"/>
          <a:stretch>
            <a:fillRect/>
          </a:stretch>
        </p:blipFill>
        <p:spPr>
          <a:xfrm>
            <a:off x="780163" y="2318775"/>
            <a:ext cx="4931681" cy="3264068"/>
          </a:xfrm>
          <a:prstGeom prst="rect">
            <a:avLst/>
          </a:prstGeom>
          <a:ln>
            <a:noFill/>
          </a:ln>
          <a:effectLst>
            <a:outerShdw blurRad="292100" dist="139700" dir="2700000" algn="tl" rotWithShape="0">
              <a:srgbClr val="333333">
                <a:alpha val="65000"/>
              </a:srgbClr>
            </a:outerShdw>
          </a:effectLst>
        </p:spPr>
      </p:pic>
      <p:pic>
        <p:nvPicPr>
          <p:cNvPr id="7" name="Рисунок 6">
            <a:extLst>
              <a:ext uri="{FF2B5EF4-FFF2-40B4-BE49-F238E27FC236}">
                <a16:creationId xmlns:a16="http://schemas.microsoft.com/office/drawing/2014/main" id="{552E447A-B685-4B15-9FA1-55D92DC253CC}"/>
              </a:ext>
            </a:extLst>
          </p:cNvPr>
          <p:cNvPicPr>
            <a:picLocks noChangeAspect="1"/>
          </p:cNvPicPr>
          <p:nvPr/>
        </p:nvPicPr>
        <p:blipFill>
          <a:blip r:embed="rId4"/>
          <a:stretch>
            <a:fillRect/>
          </a:stretch>
        </p:blipFill>
        <p:spPr>
          <a:xfrm>
            <a:off x="6095999" y="2318775"/>
            <a:ext cx="4849270" cy="3207098"/>
          </a:xfrm>
          <a:prstGeom prst="rect">
            <a:avLst/>
          </a:prstGeom>
          <a:ln>
            <a:noFill/>
          </a:ln>
          <a:effectLst>
            <a:outerShdw blurRad="292100" dist="139700" dir="2700000" algn="tl" rotWithShape="0">
              <a:srgbClr val="333333">
                <a:alpha val="65000"/>
              </a:srgbClr>
            </a:outerShdw>
          </a:effectLst>
        </p:spPr>
      </p:pic>
      <p:cxnSp>
        <p:nvCxnSpPr>
          <p:cNvPr id="9" name="Прямая со стрелкой 8">
            <a:extLst>
              <a:ext uri="{FF2B5EF4-FFF2-40B4-BE49-F238E27FC236}">
                <a16:creationId xmlns:a16="http://schemas.microsoft.com/office/drawing/2014/main" id="{F66D5C1B-515F-418C-9B5A-9F7DC3A0A31E}"/>
              </a:ext>
            </a:extLst>
          </p:cNvPr>
          <p:cNvCxnSpPr>
            <a:cxnSpLocks/>
          </p:cNvCxnSpPr>
          <p:nvPr/>
        </p:nvCxnSpPr>
        <p:spPr>
          <a:xfrm flipH="1">
            <a:off x="4580516" y="1818875"/>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a:extLst>
              <a:ext uri="{FF2B5EF4-FFF2-40B4-BE49-F238E27FC236}">
                <a16:creationId xmlns:a16="http://schemas.microsoft.com/office/drawing/2014/main" id="{BBC74B55-7981-486D-890E-FFC0B1FC12E7}"/>
              </a:ext>
            </a:extLst>
          </p:cNvPr>
          <p:cNvCxnSpPr>
            <a:cxnSpLocks/>
          </p:cNvCxnSpPr>
          <p:nvPr/>
        </p:nvCxnSpPr>
        <p:spPr>
          <a:xfrm flipH="1">
            <a:off x="6508553" y="3239836"/>
            <a:ext cx="572878" cy="801312"/>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3546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AB93618B-84BB-4A2A-987F-D428FADB90F9}"/>
              </a:ext>
            </a:extLst>
          </p:cNvPr>
          <p:cNvSpPr/>
          <p:nvPr/>
        </p:nvSpPr>
        <p:spPr>
          <a:xfrm>
            <a:off x="0" y="-17193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бъект 2">
            <a:extLst>
              <a:ext uri="{FF2B5EF4-FFF2-40B4-BE49-F238E27FC236}">
                <a16:creationId xmlns:a16="http://schemas.microsoft.com/office/drawing/2014/main" id="{04085053-9A4D-F726-6F0B-2F77802B8B24}"/>
              </a:ext>
            </a:extLst>
          </p:cNvPr>
          <p:cNvSpPr>
            <a:spLocks noGrp="1"/>
          </p:cNvSpPr>
          <p:nvPr>
            <p:ph idx="1"/>
          </p:nvPr>
        </p:nvSpPr>
        <p:spPr>
          <a:xfrm>
            <a:off x="628260" y="1307358"/>
            <a:ext cx="10935478" cy="4889614"/>
          </a:xfrm>
        </p:spPr>
        <p:txBody>
          <a:bodyPr>
            <a:normAutofit fontScale="92500"/>
          </a:bodyPr>
          <a:lstStyle/>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О</a:t>
            </a:r>
            <a:r>
              <a:rPr lang="ru-RU" sz="2400" b="0" i="0" dirty="0">
                <a:solidFill>
                  <a:srgbClr val="002060"/>
                </a:solidFill>
                <a:effectLst/>
                <a:latin typeface="Times New Roman" panose="02020603050405020304" pitchFamily="18" charset="0"/>
                <a:cs typeface="Times New Roman" panose="02020603050405020304" pitchFamily="18" charset="0"/>
              </a:rPr>
              <a:t>тветственному за разработку ООП необходимо внести изменения в программу. Так, в пояснительной записке надо указать принципы формирования и механизмы реализации ООП в том числе при реализации ИУП .</a:t>
            </a:r>
          </a:p>
          <a:p>
            <a:pPr marL="376238" indent="-285750" algn="just">
              <a:buFont typeface="Wingdings" panose="05000000000000000000" pitchFamily="2" charset="2"/>
              <a:buChar char="§"/>
            </a:pPr>
            <a:r>
              <a:rPr lang="ru-RU" sz="2400" dirty="0">
                <a:solidFill>
                  <a:srgbClr val="002060"/>
                </a:solidFill>
                <a:latin typeface="Times New Roman" panose="02020603050405020304" pitchFamily="18" charset="0"/>
                <a:cs typeface="Times New Roman" panose="02020603050405020304" pitchFamily="18" charset="0"/>
              </a:rPr>
              <a:t>П</a:t>
            </a:r>
            <a:r>
              <a:rPr lang="ru-RU" sz="2400" b="0" i="0" dirty="0">
                <a:solidFill>
                  <a:srgbClr val="002060"/>
                </a:solidFill>
                <a:effectLst/>
                <a:latin typeface="Times New Roman" panose="02020603050405020304" pitchFamily="18" charset="0"/>
                <a:cs typeface="Times New Roman" panose="02020603050405020304" pitchFamily="18" charset="0"/>
              </a:rPr>
              <a:t>едагогам необходимо проконтролировать, чтобы количество часов в ИУП соответствовало тематическому планированию в рабочих программах. Если отличается, нужно внести изменения в рабочие программы и составить отдельное тематическое планирование для ученика, который обучается на ИУП.</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Заместитель директора по учебной работе должен проверить план внеурочной деятельности, если при составлении ИУП меняли набор курсов внеурочной деятельности или их объем.</a:t>
            </a:r>
          </a:p>
          <a:p>
            <a:pPr marL="376238" indent="-285750" algn="just">
              <a:buFont typeface="Wingdings" panose="05000000000000000000" pitchFamily="2" charset="2"/>
              <a:buChar char="§"/>
            </a:pPr>
            <a:r>
              <a:rPr lang="ru-RU" sz="2400" b="0" i="0" dirty="0">
                <a:solidFill>
                  <a:srgbClr val="002060"/>
                </a:solidFill>
                <a:effectLst/>
                <a:latin typeface="Times New Roman" panose="02020603050405020304" pitchFamily="18" charset="0"/>
                <a:cs typeface="Times New Roman" panose="02020603050405020304" pitchFamily="18" charset="0"/>
              </a:rPr>
              <a:t>ИУП включается в организационный раздел программы вместе с общим учебным планом. </a:t>
            </a:r>
            <a:r>
              <a:rPr lang="ru-RU" sz="2400" dirty="0">
                <a:solidFill>
                  <a:srgbClr val="002060"/>
                </a:solidFill>
                <a:latin typeface="Times New Roman" panose="02020603050405020304" pitchFamily="18" charset="0"/>
                <a:cs typeface="Times New Roman" panose="02020603050405020304" pitchFamily="18" charset="0"/>
              </a:rPr>
              <a:t>И</a:t>
            </a:r>
            <a:r>
              <a:rPr lang="ru-RU" sz="2400" b="0" i="0" dirty="0">
                <a:solidFill>
                  <a:srgbClr val="002060"/>
                </a:solidFill>
                <a:effectLst/>
                <a:latin typeface="Times New Roman" panose="02020603050405020304" pitchFamily="18" charset="0"/>
                <a:cs typeface="Times New Roman" panose="02020603050405020304" pitchFamily="18" charset="0"/>
              </a:rPr>
              <a:t>зменения </a:t>
            </a:r>
            <a:r>
              <a:rPr lang="ru-RU" sz="2400" dirty="0">
                <a:solidFill>
                  <a:srgbClr val="002060"/>
                </a:solidFill>
                <a:latin typeface="Times New Roman" panose="02020603050405020304" pitchFamily="18" charset="0"/>
                <a:cs typeface="Times New Roman" panose="02020603050405020304" pitchFamily="18" charset="0"/>
              </a:rPr>
              <a:t>оформляются </a:t>
            </a:r>
            <a:r>
              <a:rPr lang="ru-RU" sz="2400" b="0" i="0" dirty="0">
                <a:solidFill>
                  <a:srgbClr val="002060"/>
                </a:solidFill>
                <a:effectLst/>
                <a:latin typeface="Times New Roman" panose="02020603050405020304" pitchFamily="18" charset="0"/>
                <a:cs typeface="Times New Roman" panose="02020603050405020304" pitchFamily="18" charset="0"/>
              </a:rPr>
              <a:t>приказом.</a:t>
            </a:r>
          </a:p>
          <a:p>
            <a:pPr marL="90488" indent="0" algn="just">
              <a:buNone/>
            </a:pPr>
            <a:r>
              <a:rPr lang="ru-RU" b="0" i="0" dirty="0">
                <a:solidFill>
                  <a:srgbClr val="2C2D2E"/>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147553" y="171930"/>
            <a:ext cx="5896893" cy="646331"/>
          </a:xfrm>
          <a:prstGeom prst="rect">
            <a:avLst/>
          </a:prstGeom>
          <a:noFill/>
          <a:ln w="38100">
            <a:solidFill>
              <a:srgbClr val="002060"/>
            </a:solidFill>
            <a:prstDash val="sysDash"/>
          </a:ln>
        </p:spPr>
        <p:txBody>
          <a:bodyPr wrap="square">
            <a:sp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Разработка ИУП в ОО</a:t>
            </a:r>
          </a:p>
        </p:txBody>
      </p:sp>
    </p:spTree>
    <p:extLst>
      <p:ext uri="{BB962C8B-B14F-4D97-AF65-F5344CB8AC3E}">
        <p14:creationId xmlns:p14="http://schemas.microsoft.com/office/powerpoint/2010/main" val="256456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6EE719E9-222B-42FD-AD16-68277465AF83}"/>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943BAB1D-0BD2-7D62-54FE-93EB1CE445C5}"/>
              </a:ext>
            </a:extLst>
          </p:cNvPr>
          <p:cNvSpPr>
            <a:spLocks noGrp="1"/>
          </p:cNvSpPr>
          <p:nvPr>
            <p:ph type="title"/>
          </p:nvPr>
        </p:nvSpPr>
        <p:spPr>
          <a:xfrm>
            <a:off x="956306" y="124257"/>
            <a:ext cx="10206217" cy="1171929"/>
          </a:xfrm>
        </p:spPr>
        <p:txBody>
          <a:bodyPr>
            <a:normAutofit fontScale="90000"/>
          </a:bodyPr>
          <a:lstStyle/>
          <a:p>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r>
              <a:rPr lang="ru-RU" sz="27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Надо ли разрабатывать ИУП, если ученики </a:t>
            </a:r>
            <a:r>
              <a:rPr lang="ru-RU" sz="27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выбрали разные предметы для углубленного изучения в рамках одного профиля?</a:t>
            </a:r>
            <a:br>
              <a:rPr lang="ru-RU" sz="3600" b="1" dirty="0">
                <a:solidFill>
                  <a:srgbClr val="00206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br>
              <a:rPr lang="ru-RU" sz="3600" b="1" dirty="0">
                <a:solidFill>
                  <a:srgbClr val="222222"/>
                </a:solidFill>
                <a:latin typeface="Arial" panose="020B0604020202020204" pitchFamily="34"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3629564-D930-4742-5930-B035A00CAEBB}"/>
              </a:ext>
            </a:extLst>
          </p:cNvPr>
          <p:cNvSpPr>
            <a:spLocks noGrp="1"/>
          </p:cNvSpPr>
          <p:nvPr>
            <p:ph idx="1"/>
          </p:nvPr>
        </p:nvSpPr>
        <p:spPr>
          <a:xfrm>
            <a:off x="228600" y="1569462"/>
            <a:ext cx="11706726" cy="4891496"/>
          </a:xfrm>
        </p:spPr>
        <p:txBody>
          <a:bodyPr>
            <a:noAutofit/>
          </a:bodyPr>
          <a:lstStyle/>
          <a:p>
            <a:pPr marL="228600" lvl="1" indent="0">
              <a:spcAft>
                <a:spcPts val="750"/>
              </a:spcAft>
              <a:buNone/>
            </a:pPr>
            <a:r>
              <a:rPr lang="ru-RU"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Нет, не надо.</a:t>
            </a:r>
            <a:endParaRPr lang="en-US" sz="18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Поделите учеников на группы, разработайте для них разные варианты учебных планов профиля и утвердите их в составе ООП СОО.</a:t>
            </a:r>
          </a:p>
          <a:p>
            <a:pPr marL="201168" lvl="1" indent="0">
              <a:spcAft>
                <a:spcPts val="750"/>
              </a:spcAft>
              <a:buNone/>
            </a:pP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ФОП СОО</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 </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предусматривает несколько вариантов учебных планов для каждого профиля – в зависимости от сочетания предметов с углубленным изучением. Возьмите их за основу. Дополните обязательные предметы курсами по выбору. Это позволит максимально удовлетворить запросы учащихся.</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Смысл ИУП заключается в том, что его разрабатывают для конкретного ученика, у которого появились серьезные объективные обстоятельства, которые препятствуют ему освоить обычный учебный план ООП. Например, болезнь, длительный отъезд и т. д. В этом случае ИУП необходим.</a:t>
            </a:r>
            <a:endParaRPr lang="en-US" sz="16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1168" lvl="1" indent="0">
              <a:spcAft>
                <a:spcPts val="750"/>
              </a:spcAft>
              <a:buNone/>
            </a:pP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Если в школе сложилась ситуация, что 10-классники в рамках профиля выбрали разные предметы для углубленного изучения, то нет необходимости разрабатывать ИУП. Ведь учеников можно сгруппировать по интересам – получается, что учебный план уже будет не индивидуальным, а групповым. Разработчики ФОП СОО предложили разные варианты формирования учебных планов каждого профиля, как раз чтобы урегулировать такую ситуацию. Во время одного занятия часть класса может идти на добавленный урок по одному предмету, а вторая часть – по другому углубленному предмету. Школа вправе делить класс на группы по собственному усмотрению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 21</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Порядка, утв. </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приказом </a:t>
            </a:r>
            <a:r>
              <a:rPr lang="ru-RU" sz="1650" u="sng" dirty="0" err="1">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Минпросвещения</a:t>
            </a:r>
            <a:r>
              <a:rPr lang="ru-RU" sz="1650" u="sng" dirty="0">
                <a:solidFill>
                  <a:srgbClr val="0174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от 22.03.2021 № 115</a:t>
            </a:r>
            <a:r>
              <a:rPr lang="ru-RU" sz="165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ru-RU"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51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C9F45159-31C7-4037-B77C-8F70C46717ED}"/>
              </a:ext>
            </a:extLst>
          </p:cNvPr>
          <p:cNvSpPr/>
          <p:nvPr/>
        </p:nvSpPr>
        <p:spPr>
          <a:xfrm>
            <a:off x="0" y="-124257"/>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DA46547E-EFE7-36FE-320A-8A7D7D73F80D}"/>
              </a:ext>
            </a:extLst>
          </p:cNvPr>
          <p:cNvSpPr>
            <a:spLocks noGrp="1"/>
          </p:cNvSpPr>
          <p:nvPr>
            <p:ph idx="1"/>
          </p:nvPr>
        </p:nvSpPr>
        <p:spPr>
          <a:xfrm>
            <a:off x="600269" y="1718100"/>
            <a:ext cx="10991461" cy="5579706"/>
          </a:xfrm>
        </p:spPr>
        <p:txBody>
          <a:bodyPr>
            <a:normAutofit/>
          </a:bodyPr>
          <a:lstStyle/>
          <a:p>
            <a:pPr marL="0" indent="0">
              <a:buNone/>
            </a:pPr>
            <a:r>
              <a:rPr lang="ru-RU" b="1" dirty="0">
                <a:latin typeface="Times New Roman" panose="02020603050405020304" pitchFamily="18" charset="0"/>
                <a:cs typeface="Times New Roman" panose="02020603050405020304" pitchFamily="18" charset="0"/>
              </a:rPr>
              <a:t>	</a:t>
            </a:r>
            <a:r>
              <a:rPr lang="ru-RU" sz="2000" b="1" u="sng" dirty="0">
                <a:solidFill>
                  <a:srgbClr val="002060"/>
                </a:solidFill>
                <a:latin typeface="Times New Roman" panose="02020603050405020304" pitchFamily="18" charset="0"/>
                <a:cs typeface="Times New Roman" panose="02020603050405020304" pitchFamily="18" charset="0"/>
              </a:rPr>
              <a:t>1.Чем индивидуальный учебный план отличается от семейного образования?</a:t>
            </a:r>
          </a:p>
          <a:p>
            <a:pPr marL="0" indent="0">
              <a:buNone/>
            </a:pPr>
            <a:r>
              <a:rPr lang="ru-RU" sz="2000" b="1" dirty="0">
                <a:solidFill>
                  <a:srgbClr val="002060"/>
                </a:solidFill>
                <a:latin typeface="Times New Roman" panose="02020603050405020304" pitchFamily="18" charset="0"/>
                <a:cs typeface="Times New Roman" panose="02020603050405020304" pitchFamily="18" charset="0"/>
              </a:rPr>
              <a:t>	</a:t>
            </a:r>
            <a:r>
              <a:rPr lang="ru-RU" sz="2000" dirty="0">
                <a:solidFill>
                  <a:srgbClr val="002060"/>
                </a:solidFill>
                <a:latin typeface="Times New Roman" panose="02020603050405020304" pitchFamily="18" charset="0"/>
                <a:cs typeface="Times New Roman" panose="02020603050405020304" pitchFamily="18" charset="0"/>
              </a:rPr>
              <a:t>Индивидуальный учебный план составляет школа для обучения зачисленного ребенка. В плане педагогические работники определяют содержание образования с учетом особенностей и образовательных потребностей обучающегося (п. 23 ст. 2 Федерального закона от 29.12.2012 № 273-ФЗ). Обучение в форме семейного образования и самообразования ребенок получает в семье. Его организуют родители несовершеннолетних или совершеннолетние учатся самостоятельно, поэтому индивидуальную потребность в образовании они определяют самостоятельно. Для этого родителям или совершеннолетнему обучающемуся не нужно составлять индивидуальный план. В школу таких обучающихся зачисляют только на время промежуточной или итоговой аттестации, чтобы подтвердить освоение образовательной программы.</a:t>
            </a:r>
          </a:p>
          <a:p>
            <a:pPr marL="0" indent="0" algn="just">
              <a:buNone/>
            </a:pPr>
            <a:r>
              <a:rPr lang="ru-RU" sz="2000" b="1" i="0" dirty="0">
                <a:solidFill>
                  <a:srgbClr val="002060"/>
                </a:solidFill>
                <a:effectLst/>
                <a:latin typeface="Times New Roman" panose="02020603050405020304" pitchFamily="18" charset="0"/>
                <a:cs typeface="Times New Roman" panose="02020603050405020304" pitchFamily="18" charset="0"/>
              </a:rPr>
              <a:t>	</a:t>
            </a:r>
            <a:r>
              <a:rPr lang="ru-RU" sz="2000" b="1" i="0" u="sng" dirty="0">
                <a:solidFill>
                  <a:srgbClr val="002060"/>
                </a:solidFill>
                <a:effectLst/>
                <a:latin typeface="Times New Roman" panose="02020603050405020304" pitchFamily="18" charset="0"/>
                <a:cs typeface="Times New Roman" panose="02020603050405020304" pitchFamily="18" charset="0"/>
              </a:rPr>
              <a:t>2. Какие дополнительные документы оформить для ИУП?</a:t>
            </a:r>
          </a:p>
          <a:p>
            <a:pPr marL="0" indent="0" algn="just">
              <a:buNone/>
            </a:pPr>
            <a:r>
              <a:rPr lang="ru-RU" sz="2000" b="0" i="0" dirty="0">
                <a:solidFill>
                  <a:srgbClr val="002060"/>
                </a:solidFill>
                <a:effectLst/>
                <a:latin typeface="Times New Roman" panose="02020603050405020304" pitchFamily="18" charset="0"/>
                <a:cs typeface="Times New Roman" panose="02020603050405020304" pitchFamily="18" charset="0"/>
              </a:rPr>
              <a:t>	Чтобы оформить обучение ребенка по ИУП, примите порядок обучения по ИУП, издайте приказ, разработайте индивидуальные расписания.</a:t>
            </a:r>
          </a:p>
          <a:p>
            <a:pPr marL="0" indent="0">
              <a:buNone/>
            </a:pPr>
            <a:endParaRPr lang="ru-RU" dirty="0">
              <a:latin typeface="Times New Roman" panose="02020603050405020304" pitchFamily="18"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ECB80975-42BD-4EB6-9D3A-649AB20E3C5B}"/>
              </a:ext>
            </a:extLst>
          </p:cNvPr>
          <p:cNvSpPr>
            <a:spLocks noGrp="1"/>
          </p:cNvSpPr>
          <p:nvPr>
            <p:ph type="title"/>
          </p:nvPr>
        </p:nvSpPr>
        <p:spPr>
          <a:xfrm>
            <a:off x="2231135" y="202562"/>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Tree>
    <p:extLst>
      <p:ext uri="{BB962C8B-B14F-4D97-AF65-F5344CB8AC3E}">
        <p14:creationId xmlns:p14="http://schemas.microsoft.com/office/powerpoint/2010/main" val="370018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D4A5E5C6-D182-4E50-9745-22A0271CD16F}"/>
              </a:ext>
            </a:extLst>
          </p:cNvPr>
          <p:cNvSpPr/>
          <p:nvPr/>
        </p:nvSpPr>
        <p:spPr>
          <a:xfrm>
            <a:off x="0" y="0"/>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A45BC9C3-2D29-46CA-A6AC-3525ACF6A015}"/>
              </a:ext>
            </a:extLst>
          </p:cNvPr>
          <p:cNvSpPr>
            <a:spLocks noGrp="1"/>
          </p:cNvSpPr>
          <p:nvPr>
            <p:ph type="title"/>
          </p:nvPr>
        </p:nvSpPr>
        <p:spPr>
          <a:xfrm>
            <a:off x="235026" y="216608"/>
            <a:ext cx="11721947" cy="1641348"/>
          </a:xfrm>
          <a:ln w="38100">
            <a:solidFill>
              <a:srgbClr val="002060"/>
            </a:solidFill>
            <a:prstDash val="sysDash"/>
          </a:ln>
        </p:spPr>
        <p:txBody>
          <a:bodyPr>
            <a:normAutofit/>
          </a:bodyPr>
          <a:lstStyle/>
          <a:p>
            <a:r>
              <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РЕАЛИЗАЦИЯ ПРОФИЛЬНОГО ОБУЧЕНИЯ ТЕХНОЛОГИЧЕСКОЙ (ИНЖЕНЕРНОЙ) НАПРАВЛЕННОСТИ НА УРОВНЕ СРЕДНЕГО ОБЩЕГО ОБРАЗОВАНИЯ</a:t>
            </a:r>
            <a:endParaRPr lang="ru-RU"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B38784DB-4B78-4C8A-B8A7-A66B479C2EB9}"/>
              </a:ext>
            </a:extLst>
          </p:cNvPr>
          <p:cNvPicPr>
            <a:picLocks noGrp="1" noChangeAspect="1"/>
          </p:cNvPicPr>
          <p:nvPr>
            <p:ph idx="1"/>
          </p:nvPr>
        </p:nvPicPr>
        <p:blipFill>
          <a:blip r:embed="rId3"/>
          <a:stretch>
            <a:fillRect/>
          </a:stretch>
        </p:blipFill>
        <p:spPr>
          <a:xfrm>
            <a:off x="954505" y="2074563"/>
            <a:ext cx="4457840" cy="4333835"/>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88376CC2-CEA6-433F-9E39-1A70A7DDB8AE}"/>
              </a:ext>
            </a:extLst>
          </p:cNvPr>
          <p:cNvPicPr>
            <a:picLocks noChangeAspect="1"/>
          </p:cNvPicPr>
          <p:nvPr/>
        </p:nvPicPr>
        <p:blipFill>
          <a:blip r:embed="rId4"/>
          <a:stretch>
            <a:fillRect/>
          </a:stretch>
        </p:blipFill>
        <p:spPr>
          <a:xfrm>
            <a:off x="6779655" y="2074563"/>
            <a:ext cx="4457840" cy="43338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599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09F9AE0B-4849-4FB0-A06D-4BE02D075DE1}"/>
              </a:ext>
            </a:extLst>
          </p:cNvPr>
          <p:cNvSpPr/>
          <p:nvPr/>
        </p:nvSpPr>
        <p:spPr>
          <a:xfrm>
            <a:off x="0" y="-8816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id="{EA4A3937-0A2E-4CC8-B947-8A4F37972956}"/>
              </a:ext>
            </a:extLst>
          </p:cNvPr>
          <p:cNvSpPr>
            <a:spLocks noGrp="1"/>
          </p:cNvSpPr>
          <p:nvPr>
            <p:ph sz="half" idx="1"/>
          </p:nvPr>
        </p:nvSpPr>
        <p:spPr>
          <a:xfrm>
            <a:off x="681790" y="2045368"/>
            <a:ext cx="10828420" cy="4372826"/>
          </a:xfrm>
        </p:spPr>
        <p:txBody>
          <a:bodyPr>
            <a:normAutofit lnSpcReduction="10000"/>
          </a:bodyPr>
          <a:lstStyle/>
          <a:p>
            <a:pPr marL="0" indent="0">
              <a:buNone/>
            </a:pPr>
            <a:r>
              <a:rPr lang="ru-RU" sz="2800" dirty="0">
                <a:solidFill>
                  <a:srgbClr val="002060"/>
                </a:solidFill>
                <a:latin typeface="Times New Roman" panose="02020603050405020304" pitchFamily="18" charset="0"/>
                <a:cs typeface="Times New Roman" panose="02020603050405020304" pitchFamily="18" charset="0"/>
              </a:rPr>
              <a:t>1. Де дика хила! По ИП сколько часов должно быть в 10 кл? 1 или 2 часа, если оценка идёт в аттестат, и в 11 он не ведётся?</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2. У нас в районе в нескольких школах по 2 часа биологии/ должен быть один в 10 классе и 1 в 11 классе), 1 час идёт как элективный курс </a:t>
            </a:r>
            <a:r>
              <a:rPr lang="ru-RU" sz="2800" dirty="0" err="1">
                <a:solidFill>
                  <a:srgbClr val="002060"/>
                </a:solidFill>
                <a:latin typeface="Times New Roman" panose="02020603050405020304" pitchFamily="18" charset="0"/>
                <a:cs typeface="Times New Roman" panose="02020603050405020304" pitchFamily="18" charset="0"/>
              </a:rPr>
              <a:t>боха</a:t>
            </a:r>
            <a:r>
              <a:rPr lang="ru-RU" sz="2800" dirty="0">
                <a:solidFill>
                  <a:srgbClr val="002060"/>
                </a:solidFill>
                <a:latin typeface="Times New Roman" panose="02020603050405020304" pitchFamily="18" charset="0"/>
                <a:cs typeface="Times New Roman" panose="02020603050405020304" pitchFamily="18" charset="0"/>
              </a:rPr>
              <a:t>... у нас в УП точно же нет ЭК?</a:t>
            </a:r>
          </a:p>
          <a:p>
            <a:pPr marL="0" indent="0">
              <a:buNone/>
            </a:pPr>
            <a:endParaRPr lang="ru-RU" sz="2800" dirty="0">
              <a:solidFill>
                <a:srgbClr val="002060"/>
              </a:solidFill>
              <a:latin typeface="Times New Roman" panose="02020603050405020304" pitchFamily="18" charset="0"/>
              <a:cs typeface="Times New Roman" panose="02020603050405020304" pitchFamily="18" charset="0"/>
            </a:endParaRPr>
          </a:p>
          <a:p>
            <a:pPr marL="0" indent="0">
              <a:buNone/>
            </a:pPr>
            <a:r>
              <a:rPr lang="ru-RU" sz="2800" dirty="0">
                <a:solidFill>
                  <a:srgbClr val="002060"/>
                </a:solidFill>
                <a:latin typeface="Times New Roman" panose="02020603050405020304" pitchFamily="18" charset="0"/>
                <a:cs typeface="Times New Roman" panose="02020603050405020304" pitchFamily="18" charset="0"/>
              </a:rPr>
              <a:t>3. По какой программе должен работать учитель, преподающий предмет и на базовом, и на углубленном уровнях?</a:t>
            </a:r>
          </a:p>
        </p:txBody>
      </p:sp>
    </p:spTree>
    <p:extLst>
      <p:ext uri="{BB962C8B-B14F-4D97-AF65-F5344CB8AC3E}">
        <p14:creationId xmlns:p14="http://schemas.microsoft.com/office/powerpoint/2010/main" val="384595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AEA949A4-9A23-4911-903E-05FC89D52642}"/>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7DB2029A-0571-4671-8ABE-C0C0B870BEC5}"/>
              </a:ext>
            </a:extLst>
          </p:cNvPr>
          <p:cNvSpPr>
            <a:spLocks noGrp="1"/>
          </p:cNvSpPr>
          <p:nvPr>
            <p:ph type="title"/>
          </p:nvPr>
        </p:nvSpPr>
        <p:spPr>
          <a:xfrm>
            <a:off x="2231136" y="439806"/>
            <a:ext cx="7729728" cy="1188720"/>
          </a:xfrm>
          <a:ln w="38100">
            <a:solidFill>
              <a:srgbClr val="002060"/>
            </a:solidFill>
            <a:prstDash val="dash"/>
          </a:ln>
        </p:spPr>
        <p:txBody>
          <a:bodyPr>
            <a:normAutofit/>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 ответ </a:t>
            </a:r>
          </a:p>
        </p:txBody>
      </p:sp>
      <p:sp>
        <p:nvSpPr>
          <p:cNvPr id="3" name="Объект 2">
            <a:extLst>
              <a:ext uri="{FF2B5EF4-FFF2-40B4-BE49-F238E27FC236}">
                <a16:creationId xmlns:a16="http://schemas.microsoft.com/office/drawing/2014/main" id="{EA4A3937-0A2E-4CC8-B947-8A4F37972956}"/>
              </a:ext>
            </a:extLst>
          </p:cNvPr>
          <p:cNvSpPr>
            <a:spLocks noGrp="1"/>
          </p:cNvSpPr>
          <p:nvPr>
            <p:ph sz="half" idx="1"/>
          </p:nvPr>
        </p:nvSpPr>
        <p:spPr>
          <a:xfrm>
            <a:off x="681790" y="2141621"/>
            <a:ext cx="10828420" cy="4372826"/>
          </a:xfrm>
        </p:spPr>
        <p:txBody>
          <a:bodyPr>
            <a:normAutofit fontScale="92500" lnSpcReduction="10000"/>
          </a:bodyPr>
          <a:lstStyle/>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Вопрос: В соответствии с учебным планом МБОУ СОШ на проведение уроков алгебры (углублённый уровень) в 10 классе выделено 102 часа, но в конструкте должно быть не менее 136 часов. Как поступить в данной ситуации? </a:t>
            </a:r>
          </a:p>
          <a:p>
            <a:pPr marL="0" indent="0">
              <a:buNone/>
            </a:pPr>
            <a:r>
              <a:rPr lang="ru-RU" sz="2800" b="0" i="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Ответ: Программа курса математики углублённого уровня, соответствующая федеральной, не может быть реализована за меньшее количество часов, поэтому в данном случае или речь должна идти о программе базового уровня, или надо увеличивать число часов. Если образовательная организация выбирает федеральную программу углублённого уровня изучения математики, она должна выделять часы в соответствии с учебным планом ФОП для углублённого уровня.</a:t>
            </a:r>
            <a:endParaRPr lang="ru-RU" sz="28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02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31136" y="134145"/>
            <a:ext cx="7729728" cy="594360"/>
          </a:xfrm>
        </p:spPr>
        <p:txBody>
          <a:bodyPr>
            <a:normAutofit fontScale="90000"/>
          </a:bodyPr>
          <a:lstStyle/>
          <a:p>
            <a:r>
              <a:rPr lang="ru-RU" b="1" dirty="0">
                <a:solidFill>
                  <a:srgbClr val="002060"/>
                </a:solidFill>
                <a:latin typeface="Times New Roman" panose="02020603050405020304" pitchFamily="18" charset="0"/>
                <a:cs typeface="Times New Roman" panose="02020603050405020304" pitchFamily="18" charset="0"/>
              </a:rPr>
              <a:t>Фрагменты ООП СОО</a:t>
            </a:r>
          </a:p>
        </p:txBody>
      </p:sp>
      <p:pic>
        <p:nvPicPr>
          <p:cNvPr id="7" name="Рисунок 6" descr="Изображение выглядит как текст, снимок экрана, Шрифт, документ&#10;&#10;Автоматически созданное описание"/>
          <p:cNvPicPr/>
          <p:nvPr/>
        </p:nvPicPr>
        <p:blipFill>
          <a:blip r:embed="rId2"/>
          <a:stretch>
            <a:fillRect/>
          </a:stretch>
        </p:blipFill>
        <p:spPr>
          <a:xfrm>
            <a:off x="366777" y="822960"/>
            <a:ext cx="6994144" cy="2551176"/>
          </a:xfrm>
          <a:prstGeom prst="rect">
            <a:avLst/>
          </a:prstGeom>
        </p:spPr>
      </p:pic>
      <p:pic>
        <p:nvPicPr>
          <p:cNvPr id="8" name="Объект 7" descr="Изображение выглядит как текст, снимок экрана, Шрифт, число&#10;&#10;Автоматически созданное описание"/>
          <p:cNvPicPr>
            <a:picLocks noGrp="1"/>
          </p:cNvPicPr>
          <p:nvPr>
            <p:ph idx="1"/>
          </p:nvPr>
        </p:nvPicPr>
        <p:blipFill>
          <a:blip r:embed="rId3"/>
          <a:stretch>
            <a:fillRect/>
          </a:stretch>
        </p:blipFill>
        <p:spPr>
          <a:xfrm>
            <a:off x="9146" y="3468591"/>
            <a:ext cx="7351775" cy="3067236"/>
          </a:xfrm>
          <a:prstGeom prst="rect">
            <a:avLst/>
          </a:prstGeom>
        </p:spPr>
      </p:pic>
      <p:cxnSp>
        <p:nvCxnSpPr>
          <p:cNvPr id="10" name="Прямая соединительная линия 9"/>
          <p:cNvCxnSpPr/>
          <p:nvPr/>
        </p:nvCxnSpPr>
        <p:spPr>
          <a:xfrm>
            <a:off x="2871216" y="1319556"/>
            <a:ext cx="4224528" cy="21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V="1">
            <a:off x="525780" y="1581912"/>
            <a:ext cx="6569964" cy="414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V="1">
            <a:off x="318516" y="5971032"/>
            <a:ext cx="6777228" cy="3352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Объект 4">
            <a:extLst>
              <a:ext uri="{FF2B5EF4-FFF2-40B4-BE49-F238E27FC236}">
                <a16:creationId xmlns:a16="http://schemas.microsoft.com/office/drawing/2014/main" id="{101E9E35-5981-936B-6A72-D12B2D8AFE2D}"/>
              </a:ext>
            </a:extLst>
          </p:cNvPr>
          <p:cNvPicPr>
            <a:picLocks noChangeAspect="1"/>
          </p:cNvPicPr>
          <p:nvPr/>
        </p:nvPicPr>
        <p:blipFill>
          <a:blip r:embed="rId4"/>
          <a:stretch>
            <a:fillRect/>
          </a:stretch>
        </p:blipFill>
        <p:spPr>
          <a:xfrm>
            <a:off x="7254746" y="1303939"/>
            <a:ext cx="4815333" cy="4411061"/>
          </a:xfrm>
          <a:prstGeom prst="rect">
            <a:avLst/>
          </a:prstGeom>
        </p:spPr>
      </p:pic>
      <p:sp>
        <p:nvSpPr>
          <p:cNvPr id="21" name="Дуга 20"/>
          <p:cNvSpPr/>
          <p:nvPr/>
        </p:nvSpPr>
        <p:spPr>
          <a:xfrm>
            <a:off x="10469880" y="1948560"/>
            <a:ext cx="1929384" cy="1809624"/>
          </a:xfrm>
          <a:prstGeom prst="arc">
            <a:avLst>
              <a:gd name="adj1" fmla="val 16383055"/>
              <a:gd name="adj2" fmla="val 1594432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44739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B904FC9D-1249-4C99-A98F-BD6E1F0745EA}"/>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Заголовок 4">
            <a:extLst>
              <a:ext uri="{FF2B5EF4-FFF2-40B4-BE49-F238E27FC236}">
                <a16:creationId xmlns:a16="http://schemas.microsoft.com/office/drawing/2014/main" id="{2E189A59-D30E-4A32-AA0D-9CB6414D60F2}"/>
              </a:ext>
            </a:extLst>
          </p:cNvPr>
          <p:cNvSpPr>
            <a:spLocks noGrp="1"/>
          </p:cNvSpPr>
          <p:nvPr>
            <p:ph type="title"/>
          </p:nvPr>
        </p:nvSpPr>
        <p:spPr>
          <a:xfrm>
            <a:off x="1896979" y="489559"/>
            <a:ext cx="8398042" cy="625642"/>
          </a:xfrm>
          <a:ln w="38100">
            <a:solidFill>
              <a:srgbClr val="002060"/>
            </a:solidFill>
            <a:prstDash val="dash"/>
          </a:ln>
        </p:spPr>
        <p:txBody>
          <a:bodyPr>
            <a:noAutofit/>
          </a:bodyPr>
          <a:lstStyle/>
          <a:p>
            <a:pPr algn="ctr"/>
            <a:r>
              <a:rPr lang="ru-RU"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ФРАГМЕНТ ООП СОО</a:t>
            </a:r>
          </a:p>
        </p:txBody>
      </p:sp>
      <p:pic>
        <p:nvPicPr>
          <p:cNvPr id="7" name="Объект 6">
            <a:extLst>
              <a:ext uri="{FF2B5EF4-FFF2-40B4-BE49-F238E27FC236}">
                <a16:creationId xmlns:a16="http://schemas.microsoft.com/office/drawing/2014/main" id="{4B8DFA72-8ABA-41CF-9C1F-47B9DF1A49C3}"/>
              </a:ext>
            </a:extLst>
          </p:cNvPr>
          <p:cNvPicPr>
            <a:picLocks noGrp="1" noChangeAspect="1"/>
          </p:cNvPicPr>
          <p:nvPr>
            <p:ph idx="1"/>
          </p:nvPr>
        </p:nvPicPr>
        <p:blipFill rotWithShape="1">
          <a:blip r:embed="rId2"/>
          <a:srcRect t="2179"/>
          <a:stretch/>
        </p:blipFill>
        <p:spPr>
          <a:xfrm>
            <a:off x="501450" y="1813160"/>
            <a:ext cx="11189100" cy="4383104"/>
          </a:xfrm>
          <a:prstGeom prst="rect">
            <a:avLst/>
          </a:prstGeom>
        </p:spPr>
      </p:pic>
      <p:cxnSp>
        <p:nvCxnSpPr>
          <p:cNvPr id="8" name="Прямая соединительная линия 7">
            <a:extLst>
              <a:ext uri="{FF2B5EF4-FFF2-40B4-BE49-F238E27FC236}">
                <a16:creationId xmlns:a16="http://schemas.microsoft.com/office/drawing/2014/main" id="{89961A98-0F94-4443-8CA7-994C48110E62}"/>
              </a:ext>
            </a:extLst>
          </p:cNvPr>
          <p:cNvCxnSpPr>
            <a:cxnSpLocks/>
          </p:cNvCxnSpPr>
          <p:nvPr/>
        </p:nvCxnSpPr>
        <p:spPr>
          <a:xfrm>
            <a:off x="862263" y="2390274"/>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4A525776-DDBD-4A5D-92C2-C8A9E48A219A}"/>
              </a:ext>
            </a:extLst>
          </p:cNvPr>
          <p:cNvCxnSpPr>
            <a:cxnSpLocks/>
          </p:cNvCxnSpPr>
          <p:nvPr/>
        </p:nvCxnSpPr>
        <p:spPr>
          <a:xfrm>
            <a:off x="862263" y="2109538"/>
            <a:ext cx="10369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E103F46-2E43-487B-A0D4-DAD4C828E1B8}"/>
              </a:ext>
            </a:extLst>
          </p:cNvPr>
          <p:cNvCxnSpPr>
            <a:cxnSpLocks/>
          </p:cNvCxnSpPr>
          <p:nvPr/>
        </p:nvCxnSpPr>
        <p:spPr>
          <a:xfrm>
            <a:off x="862263" y="2711116"/>
            <a:ext cx="112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719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7984" y="169164"/>
            <a:ext cx="7729728" cy="452628"/>
          </a:xfrm>
        </p:spPr>
        <p:txBody>
          <a:bodyPr>
            <a:normAutofit fontScale="90000"/>
          </a:bodyPr>
          <a:lstStyle/>
          <a:p>
            <a:r>
              <a:rPr lang="ru-RU" b="1" cap="none" dirty="0">
                <a:solidFill>
                  <a:srgbClr val="0070C0"/>
                </a:solidFill>
                <a:latin typeface="Times New Roman" panose="02020603050405020304" pitchFamily="18" charset="0"/>
                <a:cs typeface="Times New Roman" panose="02020603050405020304" pitchFamily="18" charset="0"/>
              </a:rPr>
              <a:t>Фрагмент</a:t>
            </a:r>
            <a:r>
              <a:rPr lang="ru-RU" b="1" dirty="0">
                <a:solidFill>
                  <a:srgbClr val="0070C0"/>
                </a:solidFill>
                <a:latin typeface="Times New Roman" panose="02020603050405020304" pitchFamily="18" charset="0"/>
                <a:cs typeface="Times New Roman" panose="02020603050405020304" pitchFamily="18" charset="0"/>
              </a:rPr>
              <a:t> УП ОО</a:t>
            </a:r>
          </a:p>
        </p:txBody>
      </p:sp>
      <p:sp>
        <p:nvSpPr>
          <p:cNvPr id="3" name="Объект 2"/>
          <p:cNvSpPr>
            <a:spLocks noGrp="1"/>
          </p:cNvSpPr>
          <p:nvPr>
            <p:ph idx="1"/>
          </p:nvPr>
        </p:nvSpPr>
        <p:spPr>
          <a:xfrm>
            <a:off x="905256" y="817245"/>
            <a:ext cx="3968496" cy="322326"/>
          </a:xfrm>
        </p:spPr>
        <p:txBody>
          <a:bodyPr>
            <a:normAutofit fontScale="92500" lnSpcReduction="20000"/>
          </a:bodyPr>
          <a:lstStyle/>
          <a:p>
            <a:r>
              <a:rPr lang="ru-RU" b="1" dirty="0">
                <a:solidFill>
                  <a:srgbClr val="002060"/>
                </a:solidFill>
                <a:latin typeface="Times New Roman" panose="02020603050405020304" pitchFamily="18" charset="0"/>
                <a:cs typeface="Times New Roman" panose="02020603050405020304" pitchFamily="18" charset="0"/>
              </a:rPr>
              <a:t>Естественнонаучный профиль</a:t>
            </a:r>
          </a:p>
        </p:txBody>
      </p:sp>
      <p:pic>
        <p:nvPicPr>
          <p:cNvPr id="4" name="Рисунок 3" descr="Изображение выглядит как текст, снимок экрана, число, Шрифт&#10;&#10;Автоматически созданное описание"/>
          <p:cNvPicPr/>
          <p:nvPr/>
        </p:nvPicPr>
        <p:blipFill>
          <a:blip r:embed="rId2"/>
          <a:stretch>
            <a:fillRect/>
          </a:stretch>
        </p:blipFill>
        <p:spPr>
          <a:xfrm>
            <a:off x="228600" y="1335024"/>
            <a:ext cx="5833872" cy="5130673"/>
          </a:xfrm>
          <a:prstGeom prst="rect">
            <a:avLst/>
          </a:prstGeom>
        </p:spPr>
      </p:pic>
      <p:sp>
        <p:nvSpPr>
          <p:cNvPr id="5" name="Дуга 4"/>
          <p:cNvSpPr/>
          <p:nvPr/>
        </p:nvSpPr>
        <p:spPr>
          <a:xfrm>
            <a:off x="905256" y="5469000"/>
            <a:ext cx="5157216" cy="996697"/>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Рисунок 5" descr="Изображение выглядит как текст, снимок экрана, число, Шрифт&#10;&#10;Автоматически созданное описание"/>
          <p:cNvPicPr/>
          <p:nvPr/>
        </p:nvPicPr>
        <p:blipFill>
          <a:blip r:embed="rId3"/>
          <a:stretch>
            <a:fillRect/>
          </a:stretch>
        </p:blipFill>
        <p:spPr>
          <a:xfrm>
            <a:off x="6062472" y="908683"/>
            <a:ext cx="5678424" cy="3844925"/>
          </a:xfrm>
          <a:prstGeom prst="rect">
            <a:avLst/>
          </a:prstGeom>
        </p:spPr>
      </p:pic>
      <p:sp>
        <p:nvSpPr>
          <p:cNvPr id="7" name="Дуга 6"/>
          <p:cNvSpPr/>
          <p:nvPr/>
        </p:nvSpPr>
        <p:spPr>
          <a:xfrm>
            <a:off x="6216396" y="2831145"/>
            <a:ext cx="5370576" cy="962280"/>
          </a:xfrm>
          <a:prstGeom prst="arc">
            <a:avLst>
              <a:gd name="adj1" fmla="val 16383055"/>
              <a:gd name="adj2" fmla="val 1529075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84772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2CDC6E34-D337-4C62-A845-F1424495A588}"/>
              </a:ext>
            </a:extLst>
          </p:cNvPr>
          <p:cNvSpPr/>
          <p:nvPr/>
        </p:nvSpPr>
        <p:spPr>
          <a:xfrm>
            <a:off x="0" y="36223"/>
            <a:ext cx="12192000" cy="6858000"/>
          </a:xfrm>
          <a:prstGeom prst="rect">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a:extLst>
              <a:ext uri="{FF2B5EF4-FFF2-40B4-BE49-F238E27FC236}">
                <a16:creationId xmlns:a16="http://schemas.microsoft.com/office/drawing/2014/main" id="{78253C99-A427-4AC5-ADC1-D7F0366354B4}"/>
              </a:ext>
            </a:extLst>
          </p:cNvPr>
          <p:cNvSpPr>
            <a:spLocks noGrp="1"/>
          </p:cNvSpPr>
          <p:nvPr>
            <p:ph type="title"/>
          </p:nvPr>
        </p:nvSpPr>
        <p:spPr>
          <a:xfrm>
            <a:off x="1903444" y="286604"/>
            <a:ext cx="9252235" cy="497168"/>
          </a:xfrm>
          <a:ln w="38100">
            <a:prstDash val="sysDash"/>
          </a:ln>
        </p:spPr>
        <p:txBody>
          <a:bodyPr>
            <a:normAutofit fontScale="90000"/>
          </a:bodyPr>
          <a:lstStyle/>
          <a:p>
            <a:pPr algn="ctr"/>
            <a:r>
              <a:rPr lang="ru-RU" sz="4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Биология</a:t>
            </a:r>
            <a:endParaRPr lang="ru-RU" dirty="0">
              <a:solidFill>
                <a:srgbClr val="002060"/>
              </a:solidFill>
              <a:effectLst>
                <a:outerShdw blurRad="38100" dist="38100" dir="2700000" algn="tl">
                  <a:srgbClr val="000000">
                    <a:alpha val="43137"/>
                  </a:srgbClr>
                </a:outerShdw>
              </a:effectLst>
            </a:endParaRPr>
          </a:p>
        </p:txBody>
      </p:sp>
      <p:pic>
        <p:nvPicPr>
          <p:cNvPr id="8" name="Объект 7">
            <a:extLst>
              <a:ext uri="{FF2B5EF4-FFF2-40B4-BE49-F238E27FC236}">
                <a16:creationId xmlns:a16="http://schemas.microsoft.com/office/drawing/2014/main" id="{8BFFDD65-216F-4F08-9A70-570C37A95EA4}"/>
              </a:ext>
            </a:extLst>
          </p:cNvPr>
          <p:cNvPicPr>
            <a:picLocks noGrp="1" noChangeAspect="1"/>
          </p:cNvPicPr>
          <p:nvPr>
            <p:ph sz="half" idx="1"/>
          </p:nvPr>
        </p:nvPicPr>
        <p:blipFill rotWithShape="1">
          <a:blip r:embed="rId2"/>
          <a:srcRect t="1808" b="3178"/>
          <a:stretch/>
        </p:blipFill>
        <p:spPr>
          <a:xfrm>
            <a:off x="289077" y="1913021"/>
            <a:ext cx="5210420" cy="4501148"/>
          </a:xfrm>
        </p:spPr>
      </p:pic>
      <p:pic>
        <p:nvPicPr>
          <p:cNvPr id="6" name="Объект 5">
            <a:extLst>
              <a:ext uri="{FF2B5EF4-FFF2-40B4-BE49-F238E27FC236}">
                <a16:creationId xmlns:a16="http://schemas.microsoft.com/office/drawing/2014/main" id="{727D78C0-CE68-4B0B-AE0E-25AEDBBDB2B6}"/>
              </a:ext>
            </a:extLst>
          </p:cNvPr>
          <p:cNvPicPr>
            <a:picLocks noGrp="1" noChangeAspect="1"/>
          </p:cNvPicPr>
          <p:nvPr>
            <p:ph sz="half" idx="2"/>
          </p:nvPr>
        </p:nvPicPr>
        <p:blipFill rotWithShape="1">
          <a:blip r:embed="rId3"/>
          <a:srcRect l="11682" t="10991" r="894"/>
          <a:stretch/>
        </p:blipFill>
        <p:spPr>
          <a:xfrm>
            <a:off x="5880559" y="1830138"/>
            <a:ext cx="6022364" cy="4584031"/>
          </a:xfrm>
        </p:spPr>
      </p:pic>
      <p:sp>
        <p:nvSpPr>
          <p:cNvPr id="9" name="TextBox 8">
            <a:extLst>
              <a:ext uri="{FF2B5EF4-FFF2-40B4-BE49-F238E27FC236}">
                <a16:creationId xmlns:a16="http://schemas.microsoft.com/office/drawing/2014/main" id="{49C8BCC4-1D1B-42DA-A97C-2FE889FAADA7}"/>
              </a:ext>
            </a:extLst>
          </p:cNvPr>
          <p:cNvSpPr txBox="1"/>
          <p:nvPr/>
        </p:nvSpPr>
        <p:spPr>
          <a:xfrm>
            <a:off x="1088813" y="1428457"/>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Углубленный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7F0AF27-8574-4DDB-BF9C-F50BEB1BF8DE}"/>
              </a:ext>
            </a:extLst>
          </p:cNvPr>
          <p:cNvSpPr txBox="1"/>
          <p:nvPr/>
        </p:nvSpPr>
        <p:spPr>
          <a:xfrm>
            <a:off x="7492240" y="1356262"/>
            <a:ext cx="3610947" cy="400110"/>
          </a:xfrm>
          <a:prstGeom prst="rect">
            <a:avLst/>
          </a:prstGeom>
          <a:noFill/>
        </p:spPr>
        <p:txBody>
          <a:bodyPr wrap="square" rtlCol="0">
            <a:spAutoFit/>
          </a:bodyPr>
          <a:lstStyle/>
          <a:p>
            <a:pPr algn="ctr"/>
            <a:r>
              <a:rPr lang="ru-RU"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 уровень</a:t>
            </a:r>
            <a:endPar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13131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TM10001115[[fn=Посылка]]</Template>
  <TotalTime>981</TotalTime>
  <Words>1429</Words>
  <Application>Microsoft Office PowerPoint</Application>
  <PresentationFormat>Широкоэкранный</PresentationFormat>
  <Paragraphs>206</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Corbel</vt:lpstr>
      <vt:lpstr>Gill Sans MT</vt:lpstr>
      <vt:lpstr>Times New Roman</vt:lpstr>
      <vt:lpstr>Wingdings</vt:lpstr>
      <vt:lpstr>Посылка</vt:lpstr>
      <vt:lpstr>Презентация PowerPoint</vt:lpstr>
      <vt:lpstr>Единое содержание общего образования</vt:lpstr>
      <vt:lpstr>РЕАЛИЗАЦИЯ ПРОФИЛЬНОГО ОБУЧЕНИЯ ТЕХНОЛОГИЧЕСКОЙ (ИНЖЕНЕРНОЙ) НАПРАВЛЕННОСТИ НА УРОВНЕ СРЕДНЕГО ОБЩЕГО ОБРАЗОВАНИЯ</vt:lpstr>
      <vt:lpstr>Вопрос – ответ </vt:lpstr>
      <vt:lpstr>Вопрос – ответ </vt:lpstr>
      <vt:lpstr>Фрагменты ООП СОО</vt:lpstr>
      <vt:lpstr>ФРАГМЕНТ ООП СОО</vt:lpstr>
      <vt:lpstr>Фрагмент УП ОО</vt:lpstr>
      <vt:lpstr>Биология</vt:lpstr>
      <vt:lpstr>Биология</vt:lpstr>
      <vt:lpstr>Физика</vt:lpstr>
      <vt:lpstr>Физика</vt:lpstr>
      <vt:lpstr>Алгебра</vt:lpstr>
      <vt:lpstr>Алгебра</vt:lpstr>
      <vt:lpstr>ПРОФИЛИ УЧЕБНОГО ПЛАНА СОО</vt:lpstr>
      <vt:lpstr>Примерное расписание </vt:lpstr>
      <vt:lpstr>Презентация PowerPoint</vt:lpstr>
      <vt:lpstr>Презентация PowerPoint</vt:lpstr>
      <vt:lpstr>Презентация PowerPoint</vt:lpstr>
      <vt:lpstr>Презентация PowerPoint</vt:lpstr>
      <vt:lpstr>                Надо ли разрабатывать ИУП, если ученики выбрали разные предметы для углубленного изучения в рамках одного профиля?                </vt:lpstr>
      <vt:lpstr>Вопрос – ответ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Fizika</dc:creator>
  <cp:lastModifiedBy>777</cp:lastModifiedBy>
  <cp:revision>106</cp:revision>
  <dcterms:created xsi:type="dcterms:W3CDTF">2024-09-09T06:43:42Z</dcterms:created>
  <dcterms:modified xsi:type="dcterms:W3CDTF">2024-10-20T12:30:08Z</dcterms:modified>
</cp:coreProperties>
</file>